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70" r:id="rId5"/>
    <p:sldId id="264" r:id="rId6"/>
    <p:sldId id="265" r:id="rId7"/>
    <p:sldId id="266" r:id="rId8"/>
    <p:sldId id="259" r:id="rId9"/>
    <p:sldId id="260" r:id="rId10"/>
    <p:sldId id="262" r:id="rId11"/>
    <p:sldId id="267" r:id="rId12"/>
    <p:sldId id="268" r:id="rId13"/>
    <p:sldId id="261" r:id="rId14"/>
    <p:sldId id="269" r:id="rId15"/>
  </p:sldIdLst>
  <p:sldSz cx="9144000" cy="5143500" type="screen16x9"/>
  <p:notesSz cx="6858000" cy="9144000"/>
  <p:embeddedFontLst>
    <p:embeddedFont>
      <p:font typeface="Consolas" panose="020B0609020204030204" pitchFamily="49" charset="0"/>
      <p:regular r:id="rId17"/>
      <p:bold r:id="rId18"/>
      <p:italic r:id="rId19"/>
      <p:boldItalic r:id="rId20"/>
    </p:embeddedFont>
    <p:embeddedFont>
      <p:font typeface="Lato" panose="020F0502020204030203"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28"/>
    <p:restoredTop sz="86915" autoAdjust="0"/>
  </p:normalViewPr>
  <p:slideViewPr>
    <p:cSldViewPr snapToGrid="0">
      <p:cViewPr varScale="1">
        <p:scale>
          <a:sx n="149" d="100"/>
          <a:sy n="149" d="100"/>
        </p:scale>
        <p:origin x="702"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d6a969ff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d6a969ff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72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d6a969ff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1d6a969ff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d6a969ff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1d6a969ff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d6a969ff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d6a969ff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275354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624529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d6a969ff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1d6a969ff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d6a969ff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1d6a969f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d6a969ff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d6a969ff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d6a969ff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d6a969ff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05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845875" y="235693"/>
            <a:ext cx="5017500" cy="653700"/>
          </a:xfrm>
          <a:prstGeom prst="rect">
            <a:avLst/>
          </a:prstGeom>
        </p:spPr>
        <p:txBody>
          <a:bodyPr spcFirstLastPara="1" wrap="square" lIns="91425" tIns="91425" rIns="91425" bIns="91425" anchor="t" anchorCtr="0">
            <a:normAutofit/>
          </a:bodyPr>
          <a:lstStyle/>
          <a:p>
            <a:pPr marL="914400" lvl="0" indent="0" algn="l" rtl="0">
              <a:spcBef>
                <a:spcPts val="0"/>
              </a:spcBef>
              <a:spcAft>
                <a:spcPts val="0"/>
              </a:spcAft>
              <a:buNone/>
            </a:pPr>
            <a:r>
              <a:rPr lang="en-GB" sz="2800" b="1" dirty="0">
                <a:solidFill>
                  <a:srgbClr val="FFFFFF"/>
                </a:solidFill>
                <a:latin typeface="Arial"/>
                <a:ea typeface="Arial"/>
                <a:cs typeface="Arial"/>
                <a:sym typeface="Arial"/>
              </a:rPr>
              <a:t>Project-2</a:t>
            </a:r>
            <a:endParaRPr sz="2800" b="1" dirty="0">
              <a:solidFill>
                <a:srgbClr val="FFFFFF"/>
              </a:solidFill>
              <a:latin typeface="Arial"/>
              <a:ea typeface="Arial"/>
              <a:cs typeface="Arial"/>
              <a:sym typeface="Arial"/>
            </a:endParaRPr>
          </a:p>
          <a:p>
            <a:pPr marL="914400" lvl="0" indent="0" algn="l" rtl="0">
              <a:spcBef>
                <a:spcPts val="0"/>
              </a:spcBef>
              <a:spcAft>
                <a:spcPts val="0"/>
              </a:spcAft>
              <a:buNone/>
            </a:pPr>
            <a:endParaRPr sz="2800" b="1" dirty="0">
              <a:solidFill>
                <a:srgbClr val="FFFFFF"/>
              </a:solidFill>
              <a:latin typeface="Arial"/>
              <a:ea typeface="Arial"/>
              <a:cs typeface="Arial"/>
              <a:sym typeface="Arial"/>
            </a:endParaRPr>
          </a:p>
        </p:txBody>
      </p:sp>
      <p:sp>
        <p:nvSpPr>
          <p:cNvPr id="135" name="Google Shape;135;p13"/>
          <p:cNvSpPr txBox="1">
            <a:spLocks noGrp="1"/>
          </p:cNvSpPr>
          <p:nvPr>
            <p:ph type="subTitle" idx="1"/>
          </p:nvPr>
        </p:nvSpPr>
        <p:spPr>
          <a:xfrm>
            <a:off x="3385344" y="3554131"/>
            <a:ext cx="4870500" cy="12834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GB" sz="1400" b="1" u="sng" dirty="0">
                <a:solidFill>
                  <a:srgbClr val="FFFFFF"/>
                </a:solidFill>
                <a:latin typeface="Arial"/>
                <a:ea typeface="Arial"/>
                <a:cs typeface="Arial"/>
                <a:sym typeface="Arial"/>
              </a:rPr>
              <a:t>Group Members</a:t>
            </a:r>
            <a:endParaRPr sz="1400" b="1" u="sng" dirty="0">
              <a:solidFill>
                <a:srgbClr val="FFFFFF"/>
              </a:solidFill>
              <a:latin typeface="Arial"/>
              <a:ea typeface="Arial"/>
              <a:cs typeface="Arial"/>
              <a:sym typeface="Arial"/>
            </a:endParaRPr>
          </a:p>
          <a:p>
            <a:pPr marL="0" lvl="0" indent="0" algn="ctr" rtl="0">
              <a:lnSpc>
                <a:spcPct val="90000"/>
              </a:lnSpc>
              <a:spcBef>
                <a:spcPts val="0"/>
              </a:spcBef>
              <a:spcAft>
                <a:spcPts val="0"/>
              </a:spcAft>
              <a:buNone/>
            </a:pPr>
            <a:r>
              <a:rPr lang="en-GB" sz="1400" b="1" dirty="0">
                <a:solidFill>
                  <a:srgbClr val="FFFFFF"/>
                </a:solidFill>
                <a:latin typeface="Arial"/>
                <a:ea typeface="Arial"/>
                <a:cs typeface="Arial"/>
                <a:sym typeface="Arial"/>
              </a:rPr>
              <a:t>Jasjeet Kaur</a:t>
            </a:r>
            <a:endParaRPr sz="1400" b="1" dirty="0">
              <a:solidFill>
                <a:srgbClr val="FFFFFF"/>
              </a:solidFill>
              <a:latin typeface="Arial"/>
              <a:ea typeface="Arial"/>
              <a:cs typeface="Arial"/>
              <a:sym typeface="Arial"/>
            </a:endParaRPr>
          </a:p>
          <a:p>
            <a:pPr marL="0" lvl="0" indent="0" algn="ctr" rtl="0">
              <a:lnSpc>
                <a:spcPct val="90000"/>
              </a:lnSpc>
              <a:spcBef>
                <a:spcPts val="0"/>
              </a:spcBef>
              <a:spcAft>
                <a:spcPts val="0"/>
              </a:spcAft>
              <a:buNone/>
            </a:pPr>
            <a:r>
              <a:rPr lang="en-GB" sz="1400" b="1" dirty="0" err="1">
                <a:solidFill>
                  <a:srgbClr val="FFFFFF"/>
                </a:solidFill>
                <a:latin typeface="Arial"/>
                <a:ea typeface="Arial"/>
                <a:cs typeface="Arial"/>
                <a:sym typeface="Arial"/>
              </a:rPr>
              <a:t>Saleha</a:t>
            </a:r>
            <a:r>
              <a:rPr lang="en-GB" sz="1400" b="1" dirty="0">
                <a:solidFill>
                  <a:srgbClr val="FFFFFF"/>
                </a:solidFill>
                <a:latin typeface="Arial"/>
                <a:ea typeface="Arial"/>
                <a:cs typeface="Arial"/>
                <a:sym typeface="Arial"/>
              </a:rPr>
              <a:t> Khatun</a:t>
            </a:r>
            <a:endParaRPr sz="1400" b="1" dirty="0">
              <a:solidFill>
                <a:srgbClr val="FFFFFF"/>
              </a:solidFill>
              <a:latin typeface="Arial"/>
              <a:ea typeface="Arial"/>
              <a:cs typeface="Arial"/>
              <a:sym typeface="Arial"/>
            </a:endParaRPr>
          </a:p>
          <a:p>
            <a:pPr marL="0" lvl="0" indent="0" algn="ctr" rtl="0">
              <a:lnSpc>
                <a:spcPct val="90000"/>
              </a:lnSpc>
              <a:spcBef>
                <a:spcPts val="0"/>
              </a:spcBef>
              <a:spcAft>
                <a:spcPts val="0"/>
              </a:spcAft>
              <a:buNone/>
            </a:pPr>
            <a:r>
              <a:rPr lang="en-GB" sz="1400" b="1" dirty="0">
                <a:solidFill>
                  <a:srgbClr val="FFFFFF"/>
                </a:solidFill>
                <a:latin typeface="Arial"/>
                <a:ea typeface="Arial"/>
                <a:cs typeface="Arial"/>
                <a:sym typeface="Arial"/>
              </a:rPr>
              <a:t>Erika Hoshino</a:t>
            </a:r>
            <a:endParaRPr sz="1400" b="1" dirty="0">
              <a:solidFill>
                <a:srgbClr val="FFFFFF"/>
              </a:solidFill>
              <a:latin typeface="Arial"/>
              <a:ea typeface="Arial"/>
              <a:cs typeface="Arial"/>
              <a:sym typeface="Arial"/>
            </a:endParaRPr>
          </a:p>
          <a:p>
            <a:pPr marL="0" lvl="0" indent="0" algn="ctr" rtl="0">
              <a:lnSpc>
                <a:spcPct val="90000"/>
              </a:lnSpc>
              <a:spcBef>
                <a:spcPts val="0"/>
              </a:spcBef>
              <a:spcAft>
                <a:spcPts val="0"/>
              </a:spcAft>
              <a:buNone/>
            </a:pPr>
            <a:r>
              <a:rPr lang="en-GB" sz="1400" b="1" dirty="0" err="1">
                <a:solidFill>
                  <a:srgbClr val="FFFFFF"/>
                </a:solidFill>
                <a:latin typeface="Arial"/>
                <a:ea typeface="Arial"/>
                <a:cs typeface="Arial"/>
                <a:sym typeface="Arial"/>
              </a:rPr>
              <a:t>Phimnarin</a:t>
            </a:r>
            <a:r>
              <a:rPr lang="en-GB" sz="1400" b="1" dirty="0">
                <a:solidFill>
                  <a:srgbClr val="FFFFFF"/>
                </a:solidFill>
                <a:latin typeface="Arial"/>
                <a:ea typeface="Arial"/>
                <a:cs typeface="Arial"/>
                <a:sym typeface="Arial"/>
              </a:rPr>
              <a:t> </a:t>
            </a:r>
            <a:r>
              <a:rPr lang="en-GB" sz="1400" b="1" dirty="0" err="1">
                <a:solidFill>
                  <a:srgbClr val="FFFFFF"/>
                </a:solidFill>
                <a:latin typeface="Arial"/>
                <a:ea typeface="Arial"/>
                <a:cs typeface="Arial"/>
                <a:sym typeface="Arial"/>
              </a:rPr>
              <a:t>Aksupak</a:t>
            </a:r>
            <a:endParaRPr sz="1400" dirty="0">
              <a:solidFill>
                <a:srgbClr val="FFFFFF"/>
              </a:solidFill>
            </a:endParaRPr>
          </a:p>
        </p:txBody>
      </p:sp>
      <p:sp>
        <p:nvSpPr>
          <p:cNvPr id="136" name="Google Shape;136;p13"/>
          <p:cNvSpPr txBox="1"/>
          <p:nvPr/>
        </p:nvSpPr>
        <p:spPr>
          <a:xfrm>
            <a:off x="3033175" y="1208975"/>
            <a:ext cx="5830200" cy="8248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400" b="1" dirty="0">
                <a:solidFill>
                  <a:srgbClr val="FFFFFF"/>
                </a:solidFill>
              </a:rPr>
              <a:t>Project Topic: </a:t>
            </a:r>
            <a:r>
              <a:rPr lang="en" sz="2400" b="1" dirty="0">
                <a:solidFill>
                  <a:srgbClr val="B35100"/>
                </a:solidFill>
                <a:latin typeface="Arial"/>
                <a:ea typeface="Arial"/>
                <a:cs typeface="Arial"/>
                <a:sym typeface="Arial"/>
              </a:rPr>
              <a:t>World Happiness 2019</a:t>
            </a:r>
            <a:endParaRPr sz="2400" b="1" dirty="0">
              <a:solidFill>
                <a:srgbClr val="FFFFFF"/>
              </a:solidFill>
            </a:endParaRPr>
          </a:p>
          <a:p>
            <a:pPr marL="0" lvl="0" indent="0" algn="l" rtl="0">
              <a:spcBef>
                <a:spcPts val="0"/>
              </a:spcBef>
              <a:spcAft>
                <a:spcPts val="0"/>
              </a:spcAft>
              <a:buNone/>
            </a:pPr>
            <a:endParaRPr dirty="0">
              <a:latin typeface="Lato"/>
              <a:ea typeface="Lato"/>
              <a:cs typeface="Lato"/>
              <a:sym typeface="Lato"/>
            </a:endParaRPr>
          </a:p>
        </p:txBody>
      </p:sp>
      <p:pic>
        <p:nvPicPr>
          <p:cNvPr id="5" name="Picture 2" descr="Are We Living in a Post-Happiness World? - The New York Times">
            <a:extLst>
              <a:ext uri="{FF2B5EF4-FFF2-40B4-BE49-F238E27FC236}">
                <a16:creationId xmlns:a16="http://schemas.microsoft.com/office/drawing/2014/main" id="{7AEA26BE-CF61-4EA5-9465-DF8DDA7CE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48140"/>
            <a:ext cx="2497188" cy="139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title"/>
          </p:nvPr>
        </p:nvSpPr>
        <p:spPr>
          <a:xfrm>
            <a:off x="309530" y="0"/>
            <a:ext cx="2629611" cy="55983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AU" dirty="0"/>
              <a:t>D3 Visualization</a:t>
            </a:r>
            <a:endParaRPr dirty="0"/>
          </a:p>
        </p:txBody>
      </p:sp>
      <p:sp>
        <p:nvSpPr>
          <p:cNvPr id="188" name="Google Shape;188;p19"/>
          <p:cNvSpPr txBox="1">
            <a:spLocks noGrp="1"/>
          </p:cNvSpPr>
          <p:nvPr>
            <p:ph type="body" idx="1"/>
          </p:nvPr>
        </p:nvSpPr>
        <p:spPr>
          <a:xfrm>
            <a:off x="139686" y="2724185"/>
            <a:ext cx="2377683" cy="1256933"/>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AU" sz="1500" dirty="0"/>
              <a:t>Flask-powered Interactive Dashboard visualization</a:t>
            </a:r>
            <a:endParaRPr sz="1500" dirty="0"/>
          </a:p>
        </p:txBody>
      </p:sp>
      <p:pic>
        <p:nvPicPr>
          <p:cNvPr id="5" name="Picture 4">
            <a:extLst>
              <a:ext uri="{FF2B5EF4-FFF2-40B4-BE49-F238E27FC236}">
                <a16:creationId xmlns:a16="http://schemas.microsoft.com/office/drawing/2014/main" id="{ECC40F66-FF48-594E-8EB8-6C0EC940DB70}"/>
              </a:ext>
            </a:extLst>
          </p:cNvPr>
          <p:cNvPicPr>
            <a:picLocks noChangeAspect="1"/>
          </p:cNvPicPr>
          <p:nvPr/>
        </p:nvPicPr>
        <p:blipFill>
          <a:blip r:embed="rId3"/>
          <a:stretch>
            <a:fillRect/>
          </a:stretch>
        </p:blipFill>
        <p:spPr>
          <a:xfrm>
            <a:off x="3088206" y="0"/>
            <a:ext cx="6055794" cy="5143500"/>
          </a:xfrm>
          <a:prstGeom prst="rect">
            <a:avLst/>
          </a:prstGeom>
        </p:spPr>
      </p:pic>
      <p:sp>
        <p:nvSpPr>
          <p:cNvPr id="8" name="Arrow: Right 3">
            <a:extLst>
              <a:ext uri="{FF2B5EF4-FFF2-40B4-BE49-F238E27FC236}">
                <a16:creationId xmlns:a16="http://schemas.microsoft.com/office/drawing/2014/main" id="{910D6D3D-FF22-1245-AA08-2B072169B568}"/>
              </a:ext>
            </a:extLst>
          </p:cNvPr>
          <p:cNvSpPr/>
          <p:nvPr/>
        </p:nvSpPr>
        <p:spPr>
          <a:xfrm>
            <a:off x="2563795" y="2902292"/>
            <a:ext cx="832547" cy="3820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title"/>
          </p:nvPr>
        </p:nvSpPr>
        <p:spPr>
          <a:xfrm>
            <a:off x="309530" y="0"/>
            <a:ext cx="2629611" cy="55983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AU" dirty="0"/>
              <a:t>D3 Visualization</a:t>
            </a:r>
            <a:endParaRPr dirty="0"/>
          </a:p>
        </p:txBody>
      </p:sp>
      <p:sp>
        <p:nvSpPr>
          <p:cNvPr id="188" name="Google Shape;188;p19"/>
          <p:cNvSpPr txBox="1">
            <a:spLocks noGrp="1"/>
          </p:cNvSpPr>
          <p:nvPr>
            <p:ph type="body" idx="1"/>
          </p:nvPr>
        </p:nvSpPr>
        <p:spPr>
          <a:xfrm>
            <a:off x="1065314" y="680782"/>
            <a:ext cx="7724123" cy="830778"/>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AU" sz="1800" b="1" dirty="0"/>
              <a:t>Country Happiness score vs. Social Support &amp; Generosity score</a:t>
            </a:r>
            <a:endParaRPr sz="1800" b="1" dirty="0"/>
          </a:p>
        </p:txBody>
      </p:sp>
      <p:pic>
        <p:nvPicPr>
          <p:cNvPr id="2" name="Picture 1">
            <a:extLst>
              <a:ext uri="{FF2B5EF4-FFF2-40B4-BE49-F238E27FC236}">
                <a16:creationId xmlns:a16="http://schemas.microsoft.com/office/drawing/2014/main" id="{83B53052-215F-A74A-840F-6B755725A58E}"/>
              </a:ext>
            </a:extLst>
          </p:cNvPr>
          <p:cNvPicPr>
            <a:picLocks noChangeAspect="1"/>
          </p:cNvPicPr>
          <p:nvPr/>
        </p:nvPicPr>
        <p:blipFill>
          <a:blip r:embed="rId3"/>
          <a:stretch>
            <a:fillRect/>
          </a:stretch>
        </p:blipFill>
        <p:spPr>
          <a:xfrm>
            <a:off x="0" y="1418253"/>
            <a:ext cx="3508310" cy="3249386"/>
          </a:xfrm>
          <a:prstGeom prst="rect">
            <a:avLst/>
          </a:prstGeom>
        </p:spPr>
      </p:pic>
      <p:pic>
        <p:nvPicPr>
          <p:cNvPr id="4" name="Picture 3">
            <a:extLst>
              <a:ext uri="{FF2B5EF4-FFF2-40B4-BE49-F238E27FC236}">
                <a16:creationId xmlns:a16="http://schemas.microsoft.com/office/drawing/2014/main" id="{6F73966F-241A-2F42-9AF1-A3F52DF0F462}"/>
              </a:ext>
            </a:extLst>
          </p:cNvPr>
          <p:cNvPicPr>
            <a:picLocks noChangeAspect="1"/>
          </p:cNvPicPr>
          <p:nvPr/>
        </p:nvPicPr>
        <p:blipFill rotWithShape="1">
          <a:blip r:embed="rId4"/>
          <a:srcRect b="59720"/>
          <a:stretch/>
        </p:blipFill>
        <p:spPr>
          <a:xfrm>
            <a:off x="3506521" y="1506331"/>
            <a:ext cx="4135737" cy="635109"/>
          </a:xfrm>
          <a:prstGeom prst="rect">
            <a:avLst/>
          </a:prstGeom>
        </p:spPr>
      </p:pic>
      <p:pic>
        <p:nvPicPr>
          <p:cNvPr id="7" name="Picture 6">
            <a:extLst>
              <a:ext uri="{FF2B5EF4-FFF2-40B4-BE49-F238E27FC236}">
                <a16:creationId xmlns:a16="http://schemas.microsoft.com/office/drawing/2014/main" id="{BC9D8AEC-ED65-D042-AA9D-0E4CF065A2A3}"/>
              </a:ext>
            </a:extLst>
          </p:cNvPr>
          <p:cNvPicPr>
            <a:picLocks noChangeAspect="1"/>
          </p:cNvPicPr>
          <p:nvPr/>
        </p:nvPicPr>
        <p:blipFill>
          <a:blip r:embed="rId5"/>
          <a:stretch>
            <a:fillRect/>
          </a:stretch>
        </p:blipFill>
        <p:spPr>
          <a:xfrm>
            <a:off x="3519740" y="2458838"/>
            <a:ext cx="3235390" cy="812681"/>
          </a:xfrm>
          <a:prstGeom prst="rect">
            <a:avLst/>
          </a:prstGeom>
        </p:spPr>
      </p:pic>
      <p:pic>
        <p:nvPicPr>
          <p:cNvPr id="9" name="Picture 8">
            <a:extLst>
              <a:ext uri="{FF2B5EF4-FFF2-40B4-BE49-F238E27FC236}">
                <a16:creationId xmlns:a16="http://schemas.microsoft.com/office/drawing/2014/main" id="{B2399D51-99E0-3147-A7DC-6FE00E1C93E0}"/>
              </a:ext>
            </a:extLst>
          </p:cNvPr>
          <p:cNvPicPr>
            <a:picLocks noChangeAspect="1"/>
          </p:cNvPicPr>
          <p:nvPr/>
        </p:nvPicPr>
        <p:blipFill>
          <a:blip r:embed="rId6"/>
          <a:stretch>
            <a:fillRect/>
          </a:stretch>
        </p:blipFill>
        <p:spPr>
          <a:xfrm>
            <a:off x="3522333" y="3693165"/>
            <a:ext cx="2456417" cy="1289439"/>
          </a:xfrm>
          <a:prstGeom prst="rect">
            <a:avLst/>
          </a:prstGeom>
        </p:spPr>
      </p:pic>
      <p:sp>
        <p:nvSpPr>
          <p:cNvPr id="13" name="Google Shape;188;p19">
            <a:extLst>
              <a:ext uri="{FF2B5EF4-FFF2-40B4-BE49-F238E27FC236}">
                <a16:creationId xmlns:a16="http://schemas.microsoft.com/office/drawing/2014/main" id="{52C56026-133F-C041-8F51-D72D8D918E33}"/>
              </a:ext>
            </a:extLst>
          </p:cNvPr>
          <p:cNvSpPr txBox="1">
            <a:spLocks/>
          </p:cNvSpPr>
          <p:nvPr/>
        </p:nvSpPr>
        <p:spPr>
          <a:xfrm>
            <a:off x="3519740" y="2141441"/>
            <a:ext cx="1230802" cy="349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spcAft>
                <a:spcPts val="1200"/>
              </a:spcAft>
              <a:buFont typeface="Lato"/>
              <a:buNone/>
            </a:pPr>
            <a:r>
              <a:rPr lang="en-AU" sz="1000" b="1" dirty="0"/>
              <a:t>Initialize ToolTip</a:t>
            </a:r>
          </a:p>
        </p:txBody>
      </p:sp>
      <p:sp>
        <p:nvSpPr>
          <p:cNvPr id="14" name="Google Shape;188;p19">
            <a:extLst>
              <a:ext uri="{FF2B5EF4-FFF2-40B4-BE49-F238E27FC236}">
                <a16:creationId xmlns:a16="http://schemas.microsoft.com/office/drawing/2014/main" id="{D7D55CE0-9BBF-514B-8CC5-1F4EDB9343CD}"/>
              </a:ext>
            </a:extLst>
          </p:cNvPr>
          <p:cNvSpPr txBox="1">
            <a:spLocks/>
          </p:cNvSpPr>
          <p:nvPr/>
        </p:nvSpPr>
        <p:spPr>
          <a:xfrm>
            <a:off x="3519740" y="3321564"/>
            <a:ext cx="846520" cy="349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spcAft>
                <a:spcPts val="1200"/>
              </a:spcAft>
              <a:buFont typeface="Lato"/>
              <a:buNone/>
            </a:pPr>
            <a:r>
              <a:rPr lang="en-AU" sz="1000" b="1" dirty="0"/>
              <a:t>Load Data</a:t>
            </a:r>
          </a:p>
        </p:txBody>
      </p:sp>
      <p:sp>
        <p:nvSpPr>
          <p:cNvPr id="16" name="Google Shape;188;p19">
            <a:extLst>
              <a:ext uri="{FF2B5EF4-FFF2-40B4-BE49-F238E27FC236}">
                <a16:creationId xmlns:a16="http://schemas.microsoft.com/office/drawing/2014/main" id="{2C1A9BB7-C9ED-E141-AF22-B5FB57029544}"/>
              </a:ext>
            </a:extLst>
          </p:cNvPr>
          <p:cNvSpPr txBox="1">
            <a:spLocks/>
          </p:cNvSpPr>
          <p:nvPr/>
        </p:nvSpPr>
        <p:spPr>
          <a:xfrm>
            <a:off x="3519740" y="1251483"/>
            <a:ext cx="1230802" cy="349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spcAft>
                <a:spcPts val="1200"/>
              </a:spcAft>
              <a:buFont typeface="Lato"/>
              <a:buNone/>
            </a:pPr>
            <a:r>
              <a:rPr lang="en-AU" sz="1000" b="1" dirty="0"/>
              <a:t>Create Scales</a:t>
            </a:r>
          </a:p>
        </p:txBody>
      </p:sp>
      <p:pic>
        <p:nvPicPr>
          <p:cNvPr id="11" name="Picture 10">
            <a:extLst>
              <a:ext uri="{FF2B5EF4-FFF2-40B4-BE49-F238E27FC236}">
                <a16:creationId xmlns:a16="http://schemas.microsoft.com/office/drawing/2014/main" id="{8130F5AA-0E4D-F047-A9F5-3111B74733EC}"/>
              </a:ext>
            </a:extLst>
          </p:cNvPr>
          <p:cNvPicPr>
            <a:picLocks noChangeAspect="1"/>
          </p:cNvPicPr>
          <p:nvPr/>
        </p:nvPicPr>
        <p:blipFill>
          <a:blip r:embed="rId7"/>
          <a:stretch>
            <a:fillRect/>
          </a:stretch>
        </p:blipFill>
        <p:spPr>
          <a:xfrm>
            <a:off x="5994236" y="3693165"/>
            <a:ext cx="3149764" cy="1012756"/>
          </a:xfrm>
          <a:prstGeom prst="rect">
            <a:avLst/>
          </a:prstGeom>
        </p:spPr>
      </p:pic>
      <p:sp>
        <p:nvSpPr>
          <p:cNvPr id="18" name="Google Shape;188;p19">
            <a:extLst>
              <a:ext uri="{FF2B5EF4-FFF2-40B4-BE49-F238E27FC236}">
                <a16:creationId xmlns:a16="http://schemas.microsoft.com/office/drawing/2014/main" id="{6E88B472-27E0-1941-BD87-18D1E35F56EE}"/>
              </a:ext>
            </a:extLst>
          </p:cNvPr>
          <p:cNvSpPr txBox="1">
            <a:spLocks/>
          </p:cNvSpPr>
          <p:nvPr/>
        </p:nvSpPr>
        <p:spPr>
          <a:xfrm>
            <a:off x="5978750" y="3343616"/>
            <a:ext cx="1062130" cy="349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spcAft>
                <a:spcPts val="1200"/>
              </a:spcAft>
              <a:buFont typeface="Lato"/>
              <a:buNone/>
            </a:pPr>
            <a:r>
              <a:rPr lang="en-AU" sz="1000" b="1" dirty="0"/>
              <a:t>Event Listener</a:t>
            </a:r>
          </a:p>
        </p:txBody>
      </p:sp>
    </p:spTree>
    <p:extLst>
      <p:ext uri="{BB962C8B-B14F-4D97-AF65-F5344CB8AC3E}">
        <p14:creationId xmlns:p14="http://schemas.microsoft.com/office/powerpoint/2010/main" val="1623024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title"/>
          </p:nvPr>
        </p:nvSpPr>
        <p:spPr>
          <a:xfrm>
            <a:off x="309530" y="0"/>
            <a:ext cx="2629611" cy="55983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AU" dirty="0"/>
              <a:t>D3 Visualization</a:t>
            </a:r>
            <a:endParaRPr dirty="0"/>
          </a:p>
        </p:txBody>
      </p:sp>
      <p:pic>
        <p:nvPicPr>
          <p:cNvPr id="5" name="Picture 4">
            <a:extLst>
              <a:ext uri="{FF2B5EF4-FFF2-40B4-BE49-F238E27FC236}">
                <a16:creationId xmlns:a16="http://schemas.microsoft.com/office/drawing/2014/main" id="{ECC40F66-FF48-594E-8EB8-6C0EC940DB70}"/>
              </a:ext>
            </a:extLst>
          </p:cNvPr>
          <p:cNvPicPr>
            <a:picLocks noChangeAspect="1"/>
          </p:cNvPicPr>
          <p:nvPr/>
        </p:nvPicPr>
        <p:blipFill rotWithShape="1">
          <a:blip r:embed="rId3"/>
          <a:srcRect t="10885" b="20667"/>
          <a:stretch/>
        </p:blipFill>
        <p:spPr>
          <a:xfrm>
            <a:off x="0" y="468396"/>
            <a:ext cx="4338794" cy="2522457"/>
          </a:xfrm>
          <a:prstGeom prst="rect">
            <a:avLst/>
          </a:prstGeom>
        </p:spPr>
      </p:pic>
      <p:pic>
        <p:nvPicPr>
          <p:cNvPr id="10" name="Picture 9">
            <a:extLst>
              <a:ext uri="{FF2B5EF4-FFF2-40B4-BE49-F238E27FC236}">
                <a16:creationId xmlns:a16="http://schemas.microsoft.com/office/drawing/2014/main" id="{EEDD9117-7D3C-C74E-93E6-AAA9F8494F9B}"/>
              </a:ext>
            </a:extLst>
          </p:cNvPr>
          <p:cNvPicPr>
            <a:picLocks noChangeAspect="1"/>
          </p:cNvPicPr>
          <p:nvPr/>
        </p:nvPicPr>
        <p:blipFill>
          <a:blip r:embed="rId4"/>
          <a:stretch>
            <a:fillRect/>
          </a:stretch>
        </p:blipFill>
        <p:spPr>
          <a:xfrm>
            <a:off x="4338794" y="2333625"/>
            <a:ext cx="4805205" cy="2868930"/>
          </a:xfrm>
          <a:prstGeom prst="rect">
            <a:avLst/>
          </a:prstGeom>
        </p:spPr>
      </p:pic>
      <p:sp>
        <p:nvSpPr>
          <p:cNvPr id="13" name="Google Shape;188;p19">
            <a:extLst>
              <a:ext uri="{FF2B5EF4-FFF2-40B4-BE49-F238E27FC236}">
                <a16:creationId xmlns:a16="http://schemas.microsoft.com/office/drawing/2014/main" id="{0FC458A4-8DE4-2244-8A0B-0D81B0738C62}"/>
              </a:ext>
            </a:extLst>
          </p:cNvPr>
          <p:cNvSpPr txBox="1">
            <a:spLocks noGrp="1"/>
          </p:cNvSpPr>
          <p:nvPr>
            <p:ph type="body" idx="1"/>
          </p:nvPr>
        </p:nvSpPr>
        <p:spPr>
          <a:xfrm>
            <a:off x="2302502" y="3976686"/>
            <a:ext cx="1732288" cy="87439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AU" sz="1500" dirty="0"/>
              <a:t>Generosity vs Happiness Score</a:t>
            </a:r>
            <a:endParaRPr sz="1500" dirty="0"/>
          </a:p>
        </p:txBody>
      </p:sp>
      <p:sp>
        <p:nvSpPr>
          <p:cNvPr id="14" name="Google Shape;188;p19">
            <a:extLst>
              <a:ext uri="{FF2B5EF4-FFF2-40B4-BE49-F238E27FC236}">
                <a16:creationId xmlns:a16="http://schemas.microsoft.com/office/drawing/2014/main" id="{55D195A9-71B9-474F-9E79-91FA20C7C8A1}"/>
              </a:ext>
            </a:extLst>
          </p:cNvPr>
          <p:cNvSpPr txBox="1">
            <a:spLocks/>
          </p:cNvSpPr>
          <p:nvPr/>
        </p:nvSpPr>
        <p:spPr>
          <a:xfrm>
            <a:off x="4929330" y="1103352"/>
            <a:ext cx="1732288" cy="87439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spcAft>
                <a:spcPts val="1200"/>
              </a:spcAft>
              <a:buFont typeface="Lato"/>
              <a:buNone/>
            </a:pPr>
            <a:r>
              <a:rPr lang="en-AU" sz="1500" dirty="0"/>
              <a:t>Social Support vs Happiness Score</a:t>
            </a:r>
          </a:p>
        </p:txBody>
      </p:sp>
      <p:sp>
        <p:nvSpPr>
          <p:cNvPr id="15" name="Arrow: Right 3">
            <a:extLst>
              <a:ext uri="{FF2B5EF4-FFF2-40B4-BE49-F238E27FC236}">
                <a16:creationId xmlns:a16="http://schemas.microsoft.com/office/drawing/2014/main" id="{4DD90F35-03B4-DB4B-92FB-2BE4AFCE5373}"/>
              </a:ext>
            </a:extLst>
          </p:cNvPr>
          <p:cNvSpPr/>
          <p:nvPr/>
        </p:nvSpPr>
        <p:spPr>
          <a:xfrm>
            <a:off x="3931733" y="4200048"/>
            <a:ext cx="640267" cy="26765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dirty="0"/>
          </a:p>
        </p:txBody>
      </p:sp>
      <p:sp>
        <p:nvSpPr>
          <p:cNvPr id="16" name="Arrow: Right 3">
            <a:extLst>
              <a:ext uri="{FF2B5EF4-FFF2-40B4-BE49-F238E27FC236}">
                <a16:creationId xmlns:a16="http://schemas.microsoft.com/office/drawing/2014/main" id="{6492EBBD-D89E-F949-B289-D53F4E8AB989}"/>
              </a:ext>
            </a:extLst>
          </p:cNvPr>
          <p:cNvSpPr/>
          <p:nvPr/>
        </p:nvSpPr>
        <p:spPr>
          <a:xfrm rot="10800000">
            <a:off x="4135264" y="1354215"/>
            <a:ext cx="640267" cy="26765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96220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err="1"/>
              <a:t>Plotly</a:t>
            </a:r>
            <a:r>
              <a:rPr lang="en-GB" b="1" dirty="0"/>
              <a:t> Visualization</a:t>
            </a:r>
            <a:endParaRPr b="1" dirty="0"/>
          </a:p>
        </p:txBody>
      </p:sp>
      <p:sp>
        <p:nvSpPr>
          <p:cNvPr id="177" name="Google Shape;177;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8" name="Google Shape;178;p18"/>
          <p:cNvPicPr preferRelativeResize="0"/>
          <p:nvPr/>
        </p:nvPicPr>
        <p:blipFill>
          <a:blip r:embed="rId3">
            <a:alphaModFix/>
          </a:blip>
          <a:stretch>
            <a:fillRect/>
          </a:stretch>
        </p:blipFill>
        <p:spPr>
          <a:xfrm>
            <a:off x="607325" y="1038150"/>
            <a:ext cx="5069125" cy="2093849"/>
          </a:xfrm>
          <a:prstGeom prst="rect">
            <a:avLst/>
          </a:prstGeom>
          <a:noFill/>
          <a:ln>
            <a:noFill/>
          </a:ln>
        </p:spPr>
      </p:pic>
      <p:pic>
        <p:nvPicPr>
          <p:cNvPr id="179" name="Google Shape;179;p18"/>
          <p:cNvPicPr preferRelativeResize="0"/>
          <p:nvPr/>
        </p:nvPicPr>
        <p:blipFill>
          <a:blip r:embed="rId4">
            <a:alphaModFix/>
          </a:blip>
          <a:stretch>
            <a:fillRect/>
          </a:stretch>
        </p:blipFill>
        <p:spPr>
          <a:xfrm>
            <a:off x="5253675" y="1997875"/>
            <a:ext cx="3470773" cy="1440972"/>
          </a:xfrm>
          <a:prstGeom prst="rect">
            <a:avLst/>
          </a:prstGeom>
          <a:noFill/>
          <a:ln>
            <a:noFill/>
          </a:ln>
        </p:spPr>
      </p:pic>
      <p:pic>
        <p:nvPicPr>
          <p:cNvPr id="180" name="Google Shape;180;p18"/>
          <p:cNvPicPr preferRelativeResize="0"/>
          <p:nvPr/>
        </p:nvPicPr>
        <p:blipFill>
          <a:blip r:embed="rId5">
            <a:alphaModFix/>
          </a:blip>
          <a:stretch>
            <a:fillRect/>
          </a:stretch>
        </p:blipFill>
        <p:spPr>
          <a:xfrm>
            <a:off x="5277463" y="3616875"/>
            <a:ext cx="3423202" cy="1440975"/>
          </a:xfrm>
          <a:prstGeom prst="rect">
            <a:avLst/>
          </a:prstGeom>
          <a:noFill/>
          <a:ln>
            <a:noFill/>
          </a:ln>
        </p:spPr>
      </p:pic>
      <p:pic>
        <p:nvPicPr>
          <p:cNvPr id="181" name="Google Shape;181;p18"/>
          <p:cNvPicPr preferRelativeResize="0"/>
          <p:nvPr/>
        </p:nvPicPr>
        <p:blipFill>
          <a:blip r:embed="rId6">
            <a:alphaModFix/>
          </a:blip>
          <a:stretch>
            <a:fillRect/>
          </a:stretch>
        </p:blipFill>
        <p:spPr>
          <a:xfrm>
            <a:off x="5253675" y="217975"/>
            <a:ext cx="3522751" cy="1602076"/>
          </a:xfrm>
          <a:prstGeom prst="rect">
            <a:avLst/>
          </a:prstGeom>
          <a:noFill/>
          <a:ln>
            <a:noFill/>
          </a:ln>
        </p:spPr>
      </p:pic>
      <p:pic>
        <p:nvPicPr>
          <p:cNvPr id="182" name="Google Shape;182;p18"/>
          <p:cNvPicPr preferRelativeResize="0"/>
          <p:nvPr/>
        </p:nvPicPr>
        <p:blipFill>
          <a:blip r:embed="rId7">
            <a:alphaModFix/>
          </a:blip>
          <a:stretch>
            <a:fillRect/>
          </a:stretch>
        </p:blipFill>
        <p:spPr>
          <a:xfrm>
            <a:off x="272675" y="3173975"/>
            <a:ext cx="4018304" cy="1893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34506-E090-4A9C-9952-8E25864589CF}"/>
              </a:ext>
            </a:extLst>
          </p:cNvPr>
          <p:cNvSpPr>
            <a:spLocks noGrp="1"/>
          </p:cNvSpPr>
          <p:nvPr>
            <p:ph type="title"/>
          </p:nvPr>
        </p:nvSpPr>
        <p:spPr/>
        <p:txBody>
          <a:bodyPr/>
          <a:lstStyle/>
          <a:p>
            <a:r>
              <a:rPr lang="en-AU" b="1" dirty="0"/>
              <a:t>Summary</a:t>
            </a:r>
          </a:p>
        </p:txBody>
      </p:sp>
      <p:sp>
        <p:nvSpPr>
          <p:cNvPr id="3" name="Text Placeholder 2">
            <a:extLst>
              <a:ext uri="{FF2B5EF4-FFF2-40B4-BE49-F238E27FC236}">
                <a16:creationId xmlns:a16="http://schemas.microsoft.com/office/drawing/2014/main" id="{9A4904AF-D7BF-499F-899D-03A160773AEF}"/>
              </a:ext>
            </a:extLst>
          </p:cNvPr>
          <p:cNvSpPr>
            <a:spLocks noGrp="1"/>
          </p:cNvSpPr>
          <p:nvPr>
            <p:ph type="body" idx="1"/>
          </p:nvPr>
        </p:nvSpPr>
        <p:spPr>
          <a:xfrm>
            <a:off x="1297500" y="1567550"/>
            <a:ext cx="6213085" cy="2911200"/>
          </a:xfrm>
        </p:spPr>
        <p:txBody>
          <a:bodyPr/>
          <a:lstStyle/>
          <a:p>
            <a:pPr marL="146050" indent="0">
              <a:buNone/>
            </a:pPr>
            <a:r>
              <a:rPr lang="en-AU" dirty="0"/>
              <a:t>Our report uses happiness report data for 156 countries of the year 2019. </a:t>
            </a:r>
          </a:p>
          <a:p>
            <a:pPr marL="146050" indent="0">
              <a:buNone/>
            </a:pPr>
            <a:r>
              <a:rPr lang="en-AU" dirty="0"/>
              <a:t>Visualization starting from the data using SQL database using Flask to connect data to process and display data to all of the charts. As for the chart we use D3 and </a:t>
            </a:r>
            <a:r>
              <a:rPr lang="en-AU" dirty="0" err="1"/>
              <a:t>plotly</a:t>
            </a:r>
            <a:r>
              <a:rPr lang="en-AU" dirty="0"/>
              <a:t> to display the data. We use drop down and links to each chart for user driven interaction. All reports are rendered through the website using HTML/CSS, JavaScript. </a:t>
            </a:r>
          </a:p>
          <a:p>
            <a:pPr marL="146050" indent="0">
              <a:buNone/>
            </a:pPr>
            <a:endParaRPr lang="en-AU" dirty="0"/>
          </a:p>
        </p:txBody>
      </p:sp>
    </p:spTree>
    <p:extLst>
      <p:ext uri="{BB962C8B-B14F-4D97-AF65-F5344CB8AC3E}">
        <p14:creationId xmlns:p14="http://schemas.microsoft.com/office/powerpoint/2010/main" val="196589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14"/>
          <p:cNvSpPr txBox="1">
            <a:spLocks noGrp="1"/>
          </p:cNvSpPr>
          <p:nvPr>
            <p:ph type="body" idx="1"/>
          </p:nvPr>
        </p:nvSpPr>
        <p:spPr>
          <a:xfrm>
            <a:off x="4998720" y="914401"/>
            <a:ext cx="4014730" cy="2517398"/>
          </a:xfrm>
          <a:prstGeom prst="rect">
            <a:avLst/>
          </a:prstGeom>
        </p:spPr>
        <p:txBody>
          <a:bodyPr spcFirstLastPara="1" wrap="square" lIns="91425" tIns="91425" rIns="91425" bIns="91425" anchor="t" anchorCtr="0">
            <a:normAutofit/>
          </a:bodyPr>
          <a:lstStyle/>
          <a:p>
            <a:pPr marL="0" indent="0" algn="l" fontAlgn="base">
              <a:buNone/>
            </a:pPr>
            <a:r>
              <a:rPr lang="en-AU" sz="1800" b="1" dirty="0">
                <a:latin typeface="zeitung"/>
              </a:rPr>
              <a:t>- This dataset informs policies in areas like well being, health and finance</a:t>
            </a:r>
          </a:p>
        </p:txBody>
      </p:sp>
      <p:sp>
        <p:nvSpPr>
          <p:cNvPr id="6" name="Google Shape;72;p14">
            <a:extLst>
              <a:ext uri="{FF2B5EF4-FFF2-40B4-BE49-F238E27FC236}">
                <a16:creationId xmlns:a16="http://schemas.microsoft.com/office/drawing/2014/main" id="{24D22A7E-F8BE-40D1-A9D1-93AAD8A086E2}"/>
              </a:ext>
            </a:extLst>
          </p:cNvPr>
          <p:cNvSpPr txBox="1">
            <a:spLocks noGrp="1"/>
          </p:cNvSpPr>
          <p:nvPr>
            <p:ph type="title"/>
          </p:nvPr>
        </p:nvSpPr>
        <p:spPr>
          <a:xfrm>
            <a:off x="1593080" y="167278"/>
            <a:ext cx="2334486" cy="538117"/>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400" dirty="0">
                <a:solidFill>
                  <a:srgbClr val="EF6C00"/>
                </a:solidFill>
              </a:rPr>
              <a:t> Dataset</a:t>
            </a:r>
            <a:endParaRPr sz="2800" dirty="0"/>
          </a:p>
        </p:txBody>
      </p:sp>
      <p:sp>
        <p:nvSpPr>
          <p:cNvPr id="9" name="TextBox 8">
            <a:extLst>
              <a:ext uri="{FF2B5EF4-FFF2-40B4-BE49-F238E27FC236}">
                <a16:creationId xmlns:a16="http://schemas.microsoft.com/office/drawing/2014/main" id="{02E0448A-BCF8-4CA4-A41F-94328A3CE210}"/>
              </a:ext>
            </a:extLst>
          </p:cNvPr>
          <p:cNvSpPr txBox="1"/>
          <p:nvPr/>
        </p:nvSpPr>
        <p:spPr>
          <a:xfrm>
            <a:off x="1331822" y="988513"/>
            <a:ext cx="3510143" cy="923330"/>
          </a:xfrm>
          <a:prstGeom prst="rect">
            <a:avLst/>
          </a:prstGeom>
          <a:noFill/>
        </p:spPr>
        <p:txBody>
          <a:bodyPr wrap="square">
            <a:spAutoFit/>
          </a:bodyPr>
          <a:lstStyle/>
          <a:p>
            <a:pPr algn="l" fontAlgn="base"/>
            <a:r>
              <a:rPr lang="en-AU" sz="1800" b="1" dirty="0">
                <a:solidFill>
                  <a:schemeClr val="bg1"/>
                </a:solidFill>
                <a:latin typeface="zeitung"/>
              </a:rPr>
              <a:t>- Contains happiness rankings and factors affecting these rankings for 156 countries</a:t>
            </a:r>
          </a:p>
        </p:txBody>
      </p:sp>
      <p:grpSp>
        <p:nvGrpSpPr>
          <p:cNvPr id="19" name="Group 18">
            <a:extLst>
              <a:ext uri="{FF2B5EF4-FFF2-40B4-BE49-F238E27FC236}">
                <a16:creationId xmlns:a16="http://schemas.microsoft.com/office/drawing/2014/main" id="{FFA89A7D-B45D-441E-BB96-EC1F96BCD3D2}"/>
              </a:ext>
            </a:extLst>
          </p:cNvPr>
          <p:cNvGrpSpPr/>
          <p:nvPr/>
        </p:nvGrpSpPr>
        <p:grpSpPr>
          <a:xfrm>
            <a:off x="181129" y="2047541"/>
            <a:ext cx="8781742" cy="2768516"/>
            <a:chOff x="231708" y="1897285"/>
            <a:chExt cx="8781742" cy="2768516"/>
          </a:xfrm>
        </p:grpSpPr>
        <p:pic>
          <p:nvPicPr>
            <p:cNvPr id="7" name="Picture 6" descr="Graphical user interface&#10;&#10;Description automatically generated with medium confidence">
              <a:extLst>
                <a:ext uri="{FF2B5EF4-FFF2-40B4-BE49-F238E27FC236}">
                  <a16:creationId xmlns:a16="http://schemas.microsoft.com/office/drawing/2014/main" id="{A170CD29-991F-4722-8ED3-23453372AA18}"/>
                </a:ext>
              </a:extLst>
            </p:cNvPr>
            <p:cNvPicPr>
              <a:picLocks noChangeAspect="1"/>
            </p:cNvPicPr>
            <p:nvPr/>
          </p:nvPicPr>
          <p:blipFill>
            <a:blip r:embed="rId3"/>
            <a:stretch>
              <a:fillRect/>
            </a:stretch>
          </p:blipFill>
          <p:spPr>
            <a:xfrm>
              <a:off x="231708" y="2571750"/>
              <a:ext cx="8781742" cy="2094051"/>
            </a:xfrm>
            <a:prstGeom prst="rect">
              <a:avLst/>
            </a:prstGeom>
            <a:ln w="38100">
              <a:solidFill>
                <a:schemeClr val="tx1">
                  <a:lumMod val="75000"/>
                </a:schemeClr>
              </a:solidFill>
            </a:ln>
          </p:spPr>
        </p:pic>
        <p:sp>
          <p:nvSpPr>
            <p:cNvPr id="5" name="TextBox 4">
              <a:extLst>
                <a:ext uri="{FF2B5EF4-FFF2-40B4-BE49-F238E27FC236}">
                  <a16:creationId xmlns:a16="http://schemas.microsoft.com/office/drawing/2014/main" id="{D98B94EE-6C35-4965-AC37-BB2B72E38DAC}"/>
                </a:ext>
              </a:extLst>
            </p:cNvPr>
            <p:cNvSpPr txBox="1"/>
            <p:nvPr/>
          </p:nvSpPr>
          <p:spPr>
            <a:xfrm>
              <a:off x="2255520" y="2760618"/>
              <a:ext cx="478971" cy="156754"/>
            </a:xfrm>
            <a:prstGeom prst="rect">
              <a:avLst/>
            </a:prstGeom>
            <a:noFill/>
            <a:ln w="38100">
              <a:solidFill>
                <a:schemeClr val="tx2">
                  <a:lumMod val="75000"/>
                </a:schemeClr>
              </a:solidFill>
            </a:ln>
          </p:spPr>
          <p:txBody>
            <a:bodyPr wrap="square" rtlCol="0">
              <a:spAutoFit/>
            </a:bodyPr>
            <a:lstStyle/>
            <a:p>
              <a:endParaRPr lang="en-AU" dirty="0"/>
            </a:p>
          </p:txBody>
        </p:sp>
        <p:sp>
          <p:nvSpPr>
            <p:cNvPr id="11" name="TextBox 10">
              <a:extLst>
                <a:ext uri="{FF2B5EF4-FFF2-40B4-BE49-F238E27FC236}">
                  <a16:creationId xmlns:a16="http://schemas.microsoft.com/office/drawing/2014/main" id="{9CE7C8FD-3F76-441B-8090-1CB22E0BFFB4}"/>
                </a:ext>
              </a:extLst>
            </p:cNvPr>
            <p:cNvSpPr txBox="1"/>
            <p:nvPr/>
          </p:nvSpPr>
          <p:spPr>
            <a:xfrm>
              <a:off x="3148149" y="2760618"/>
              <a:ext cx="779417" cy="156754"/>
            </a:xfrm>
            <a:prstGeom prst="rect">
              <a:avLst/>
            </a:prstGeom>
            <a:noFill/>
            <a:ln w="38100">
              <a:solidFill>
                <a:srgbClr val="FF0000"/>
              </a:solidFill>
            </a:ln>
          </p:spPr>
          <p:txBody>
            <a:bodyPr wrap="square" rtlCol="0">
              <a:spAutoFit/>
            </a:bodyPr>
            <a:lstStyle/>
            <a:p>
              <a:endParaRPr lang="en-AU" dirty="0"/>
            </a:p>
          </p:txBody>
        </p:sp>
        <p:sp>
          <p:nvSpPr>
            <p:cNvPr id="12" name="TextBox 11">
              <a:extLst>
                <a:ext uri="{FF2B5EF4-FFF2-40B4-BE49-F238E27FC236}">
                  <a16:creationId xmlns:a16="http://schemas.microsoft.com/office/drawing/2014/main" id="{0BC02F12-02C2-4CC0-926F-EE58C049A78A}"/>
                </a:ext>
              </a:extLst>
            </p:cNvPr>
            <p:cNvSpPr txBox="1"/>
            <p:nvPr/>
          </p:nvSpPr>
          <p:spPr>
            <a:xfrm>
              <a:off x="4093029" y="2760618"/>
              <a:ext cx="779417" cy="156754"/>
            </a:xfrm>
            <a:prstGeom prst="rect">
              <a:avLst/>
            </a:prstGeom>
            <a:noFill/>
            <a:ln w="38100">
              <a:solidFill>
                <a:srgbClr val="FF0000"/>
              </a:solidFill>
            </a:ln>
          </p:spPr>
          <p:txBody>
            <a:bodyPr wrap="square" rtlCol="0">
              <a:spAutoFit/>
            </a:bodyPr>
            <a:lstStyle/>
            <a:p>
              <a:endParaRPr lang="en-AU" dirty="0"/>
            </a:p>
          </p:txBody>
        </p:sp>
        <p:sp>
          <p:nvSpPr>
            <p:cNvPr id="13" name="TextBox 12">
              <a:extLst>
                <a:ext uri="{FF2B5EF4-FFF2-40B4-BE49-F238E27FC236}">
                  <a16:creationId xmlns:a16="http://schemas.microsoft.com/office/drawing/2014/main" id="{0C64ED96-0B19-4A88-92AD-54400E05DF4D}"/>
                </a:ext>
              </a:extLst>
            </p:cNvPr>
            <p:cNvSpPr txBox="1"/>
            <p:nvPr/>
          </p:nvSpPr>
          <p:spPr>
            <a:xfrm>
              <a:off x="4998721" y="2760618"/>
              <a:ext cx="944880" cy="152400"/>
            </a:xfrm>
            <a:prstGeom prst="rect">
              <a:avLst/>
            </a:prstGeom>
            <a:noFill/>
            <a:ln w="38100">
              <a:solidFill>
                <a:srgbClr val="FF0000"/>
              </a:solidFill>
            </a:ln>
          </p:spPr>
          <p:txBody>
            <a:bodyPr wrap="square" rtlCol="0">
              <a:spAutoFit/>
            </a:bodyPr>
            <a:lstStyle/>
            <a:p>
              <a:endParaRPr lang="en-AU" dirty="0"/>
            </a:p>
          </p:txBody>
        </p:sp>
        <p:sp>
          <p:nvSpPr>
            <p:cNvPr id="14" name="TextBox 13">
              <a:extLst>
                <a:ext uri="{FF2B5EF4-FFF2-40B4-BE49-F238E27FC236}">
                  <a16:creationId xmlns:a16="http://schemas.microsoft.com/office/drawing/2014/main" id="{86923814-70BA-4090-8C21-9F6E4869FF6F}"/>
                </a:ext>
              </a:extLst>
            </p:cNvPr>
            <p:cNvSpPr txBox="1"/>
            <p:nvPr/>
          </p:nvSpPr>
          <p:spPr>
            <a:xfrm>
              <a:off x="6888480" y="2760618"/>
              <a:ext cx="714103" cy="156754"/>
            </a:xfrm>
            <a:prstGeom prst="rect">
              <a:avLst/>
            </a:prstGeom>
            <a:noFill/>
            <a:ln w="38100">
              <a:solidFill>
                <a:srgbClr val="FF0000"/>
              </a:solidFill>
            </a:ln>
          </p:spPr>
          <p:txBody>
            <a:bodyPr wrap="square" rtlCol="0">
              <a:spAutoFit/>
            </a:bodyPr>
            <a:lstStyle/>
            <a:p>
              <a:endParaRPr lang="en-AU" dirty="0"/>
            </a:p>
          </p:txBody>
        </p:sp>
        <p:sp>
          <p:nvSpPr>
            <p:cNvPr id="15" name="TextBox 14">
              <a:extLst>
                <a:ext uri="{FF2B5EF4-FFF2-40B4-BE49-F238E27FC236}">
                  <a16:creationId xmlns:a16="http://schemas.microsoft.com/office/drawing/2014/main" id="{B79B8332-E5CE-45E3-9CC3-219828DDC5D8}"/>
                </a:ext>
              </a:extLst>
            </p:cNvPr>
            <p:cNvSpPr txBox="1"/>
            <p:nvPr/>
          </p:nvSpPr>
          <p:spPr>
            <a:xfrm>
              <a:off x="1301931" y="2756265"/>
              <a:ext cx="892629" cy="156754"/>
            </a:xfrm>
            <a:prstGeom prst="rect">
              <a:avLst/>
            </a:prstGeom>
            <a:noFill/>
            <a:ln w="38100">
              <a:solidFill>
                <a:schemeClr val="accent1"/>
              </a:solidFill>
            </a:ln>
          </p:spPr>
          <p:txBody>
            <a:bodyPr wrap="square" rtlCol="0">
              <a:spAutoFit/>
            </a:bodyPr>
            <a:lstStyle/>
            <a:p>
              <a:endParaRPr lang="en-AU" dirty="0"/>
            </a:p>
          </p:txBody>
        </p:sp>
        <p:sp>
          <p:nvSpPr>
            <p:cNvPr id="16" name="TextBox 15">
              <a:extLst>
                <a:ext uri="{FF2B5EF4-FFF2-40B4-BE49-F238E27FC236}">
                  <a16:creationId xmlns:a16="http://schemas.microsoft.com/office/drawing/2014/main" id="{907BE7EF-79B4-4B63-842A-88E9FBB537C8}"/>
                </a:ext>
              </a:extLst>
            </p:cNvPr>
            <p:cNvSpPr txBox="1"/>
            <p:nvPr/>
          </p:nvSpPr>
          <p:spPr>
            <a:xfrm>
              <a:off x="404949" y="2756265"/>
              <a:ext cx="731519" cy="156754"/>
            </a:xfrm>
            <a:prstGeom prst="rect">
              <a:avLst/>
            </a:prstGeom>
            <a:noFill/>
            <a:ln w="38100">
              <a:solidFill>
                <a:schemeClr val="tx2">
                  <a:lumMod val="75000"/>
                </a:schemeClr>
              </a:solidFill>
            </a:ln>
          </p:spPr>
          <p:txBody>
            <a:bodyPr wrap="square" rtlCol="0">
              <a:spAutoFit/>
            </a:bodyPr>
            <a:lstStyle/>
            <a:p>
              <a:endParaRPr lang="en-AU" dirty="0"/>
            </a:p>
          </p:txBody>
        </p:sp>
        <p:sp>
          <p:nvSpPr>
            <p:cNvPr id="17" name="TextBox 16">
              <a:extLst>
                <a:ext uri="{FF2B5EF4-FFF2-40B4-BE49-F238E27FC236}">
                  <a16:creationId xmlns:a16="http://schemas.microsoft.com/office/drawing/2014/main" id="{C027C216-207F-4322-B276-32E91DA5B860}"/>
                </a:ext>
              </a:extLst>
            </p:cNvPr>
            <p:cNvSpPr txBox="1"/>
            <p:nvPr/>
          </p:nvSpPr>
          <p:spPr>
            <a:xfrm>
              <a:off x="5965372" y="2764972"/>
              <a:ext cx="818606" cy="161108"/>
            </a:xfrm>
            <a:prstGeom prst="rect">
              <a:avLst/>
            </a:prstGeom>
            <a:noFill/>
            <a:ln w="38100">
              <a:solidFill>
                <a:srgbClr val="FF0000"/>
              </a:solidFill>
            </a:ln>
          </p:spPr>
          <p:txBody>
            <a:bodyPr wrap="square" rtlCol="0">
              <a:spAutoFit/>
            </a:bodyPr>
            <a:lstStyle/>
            <a:p>
              <a:endParaRPr lang="en-AU" dirty="0"/>
            </a:p>
          </p:txBody>
        </p:sp>
        <p:sp>
          <p:nvSpPr>
            <p:cNvPr id="18" name="TextBox 17">
              <a:extLst>
                <a:ext uri="{FF2B5EF4-FFF2-40B4-BE49-F238E27FC236}">
                  <a16:creationId xmlns:a16="http://schemas.microsoft.com/office/drawing/2014/main" id="{CF549AE2-0C85-4EB8-82D0-1C9CF735C8F1}"/>
                </a:ext>
              </a:extLst>
            </p:cNvPr>
            <p:cNvSpPr txBox="1"/>
            <p:nvPr/>
          </p:nvSpPr>
          <p:spPr>
            <a:xfrm>
              <a:off x="7815943" y="2770962"/>
              <a:ext cx="1197507" cy="156754"/>
            </a:xfrm>
            <a:prstGeom prst="rect">
              <a:avLst/>
            </a:prstGeom>
            <a:noFill/>
            <a:ln w="38100">
              <a:solidFill>
                <a:srgbClr val="FF0000"/>
              </a:solidFill>
            </a:ln>
          </p:spPr>
          <p:txBody>
            <a:bodyPr wrap="square" rtlCol="0">
              <a:spAutoFit/>
            </a:bodyPr>
            <a:lstStyle/>
            <a:p>
              <a:endParaRPr lang="en-AU" dirty="0"/>
            </a:p>
          </p:txBody>
        </p:sp>
        <p:sp>
          <p:nvSpPr>
            <p:cNvPr id="8" name="Right Brace 7">
              <a:extLst>
                <a:ext uri="{FF2B5EF4-FFF2-40B4-BE49-F238E27FC236}">
                  <a16:creationId xmlns:a16="http://schemas.microsoft.com/office/drawing/2014/main" id="{378B3942-30C0-4A7E-9A01-DF4F7E9DF49F}"/>
                </a:ext>
              </a:extLst>
            </p:cNvPr>
            <p:cNvSpPr/>
            <p:nvPr/>
          </p:nvSpPr>
          <p:spPr>
            <a:xfrm rot="16200000">
              <a:off x="5902173" y="-655460"/>
              <a:ext cx="296091" cy="5926462"/>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TextBox 9">
              <a:extLst>
                <a:ext uri="{FF2B5EF4-FFF2-40B4-BE49-F238E27FC236}">
                  <a16:creationId xmlns:a16="http://schemas.microsoft.com/office/drawing/2014/main" id="{8B56F2F9-379C-4118-AEEF-CDD0C9F717E2}"/>
                </a:ext>
              </a:extLst>
            </p:cNvPr>
            <p:cNvSpPr txBox="1"/>
            <p:nvPr/>
          </p:nvSpPr>
          <p:spPr>
            <a:xfrm>
              <a:off x="5164772" y="1897285"/>
              <a:ext cx="2647406" cy="276999"/>
            </a:xfrm>
            <a:prstGeom prst="rect">
              <a:avLst/>
            </a:prstGeom>
            <a:noFill/>
          </p:spPr>
          <p:txBody>
            <a:bodyPr wrap="square" rtlCol="0">
              <a:spAutoFit/>
            </a:bodyPr>
            <a:lstStyle/>
            <a:p>
              <a:r>
                <a:rPr lang="en-US" sz="1200" dirty="0">
                  <a:solidFill>
                    <a:schemeClr val="bg1"/>
                  </a:solidFill>
                </a:rPr>
                <a:t>Factors affecting happiness</a:t>
              </a:r>
              <a:endParaRPr lang="en-AU" sz="1200" dirty="0">
                <a:solidFill>
                  <a:schemeClr val="bg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7" name="Picture 6">
            <a:extLst>
              <a:ext uri="{FF2B5EF4-FFF2-40B4-BE49-F238E27FC236}">
                <a16:creationId xmlns:a16="http://schemas.microsoft.com/office/drawing/2014/main" id="{305A2D40-E5CB-4458-8E2D-1DD2D6DAD9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9" t="27489" r="79397" b="60911"/>
          <a:stretch/>
        </p:blipFill>
        <p:spPr bwMode="auto">
          <a:xfrm>
            <a:off x="1862175" y="914774"/>
            <a:ext cx="1427830" cy="1037851"/>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326BDA32-43A5-4D27-92A2-62AC084326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85" t="70180" r="63129" b="7741"/>
          <a:stretch/>
        </p:blipFill>
        <p:spPr bwMode="auto">
          <a:xfrm>
            <a:off x="1556381" y="2844003"/>
            <a:ext cx="2255522" cy="1238742"/>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C3F6991-28CF-4542-9520-2DE6903D3DD4}"/>
              </a:ext>
            </a:extLst>
          </p:cNvPr>
          <p:cNvSpPr txBox="1"/>
          <p:nvPr/>
        </p:nvSpPr>
        <p:spPr>
          <a:xfrm>
            <a:off x="5004415" y="3525398"/>
            <a:ext cx="1457325" cy="954107"/>
          </a:xfrm>
          <a:prstGeom prst="rect">
            <a:avLst/>
          </a:prstGeom>
          <a:solidFill>
            <a:schemeClr val="bg1"/>
          </a:solidFill>
        </p:spPr>
        <p:txBody>
          <a:bodyPr wrap="square" rtlCol="0">
            <a:spAutoFit/>
          </a:bodyPr>
          <a:lstStyle/>
          <a:p>
            <a:r>
              <a:rPr lang="en-US" dirty="0">
                <a:solidFill>
                  <a:schemeClr val="tx1"/>
                </a:solidFill>
              </a:rPr>
              <a:t>Clean data Load in PostgresSQL database</a:t>
            </a:r>
            <a:endParaRPr lang="en-AU" dirty="0">
              <a:solidFill>
                <a:schemeClr val="tx1"/>
              </a:solidFill>
            </a:endParaRPr>
          </a:p>
        </p:txBody>
      </p:sp>
      <p:sp>
        <p:nvSpPr>
          <p:cNvPr id="8" name="Arrow: Down 7">
            <a:extLst>
              <a:ext uri="{FF2B5EF4-FFF2-40B4-BE49-F238E27FC236}">
                <a16:creationId xmlns:a16="http://schemas.microsoft.com/office/drawing/2014/main" id="{A4008E09-AA65-47F6-8CFD-DF07772115DE}"/>
              </a:ext>
            </a:extLst>
          </p:cNvPr>
          <p:cNvSpPr/>
          <p:nvPr/>
        </p:nvSpPr>
        <p:spPr>
          <a:xfrm>
            <a:off x="2328417" y="2149774"/>
            <a:ext cx="348108" cy="421976"/>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1" name="Arrow: Right 10">
            <a:extLst>
              <a:ext uri="{FF2B5EF4-FFF2-40B4-BE49-F238E27FC236}">
                <a16:creationId xmlns:a16="http://schemas.microsoft.com/office/drawing/2014/main" id="{69F526AB-33E2-455E-B306-7FD0A637872D}"/>
              </a:ext>
            </a:extLst>
          </p:cNvPr>
          <p:cNvSpPr/>
          <p:nvPr/>
        </p:nvSpPr>
        <p:spPr>
          <a:xfrm rot="1063897">
            <a:off x="4116689" y="3605208"/>
            <a:ext cx="582941" cy="37721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16" name="Picture 15">
            <a:extLst>
              <a:ext uri="{FF2B5EF4-FFF2-40B4-BE49-F238E27FC236}">
                <a16:creationId xmlns:a16="http://schemas.microsoft.com/office/drawing/2014/main" id="{E2573918-2328-45D5-8E02-E287B1717F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72" t="24263" r="8926" b="33805"/>
          <a:stretch/>
        </p:blipFill>
        <p:spPr bwMode="auto">
          <a:xfrm>
            <a:off x="4918690" y="663995"/>
            <a:ext cx="3475667" cy="1907755"/>
          </a:xfrm>
          <a:prstGeom prst="rect">
            <a:avLst/>
          </a:prstGeom>
          <a:noFill/>
          <a:ln>
            <a:noFill/>
          </a:ln>
          <a:extLst>
            <a:ext uri="{53640926-AAD7-44D8-BBD7-CCE9431645EC}">
              <a14:shadowObscured xmlns:a14="http://schemas.microsoft.com/office/drawing/2010/main"/>
            </a:ext>
          </a:extLst>
        </p:spPr>
      </p:pic>
      <p:sp>
        <p:nvSpPr>
          <p:cNvPr id="14" name="Arrow: Right 13">
            <a:extLst>
              <a:ext uri="{FF2B5EF4-FFF2-40B4-BE49-F238E27FC236}">
                <a16:creationId xmlns:a16="http://schemas.microsoft.com/office/drawing/2014/main" id="{5F360936-47FE-4A52-B7DF-7CAE4CF10308}"/>
              </a:ext>
            </a:extLst>
          </p:cNvPr>
          <p:cNvSpPr/>
          <p:nvPr/>
        </p:nvSpPr>
        <p:spPr>
          <a:xfrm rot="17254123">
            <a:off x="5571167" y="2836664"/>
            <a:ext cx="619125" cy="42381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8" name="Google Shape;72;p14">
            <a:extLst>
              <a:ext uri="{FF2B5EF4-FFF2-40B4-BE49-F238E27FC236}">
                <a16:creationId xmlns:a16="http://schemas.microsoft.com/office/drawing/2014/main" id="{D9C8CED2-6A03-43C7-B5C5-37EF47A84BD5}"/>
              </a:ext>
            </a:extLst>
          </p:cNvPr>
          <p:cNvSpPr txBox="1">
            <a:spLocks noGrp="1"/>
          </p:cNvSpPr>
          <p:nvPr>
            <p:ph type="title"/>
          </p:nvPr>
        </p:nvSpPr>
        <p:spPr>
          <a:xfrm>
            <a:off x="1593080" y="167278"/>
            <a:ext cx="2334486" cy="538117"/>
          </a:xfrm>
          <a:prstGeom prst="rect">
            <a:avLst/>
          </a:prstGeom>
        </p:spPr>
        <p:txBody>
          <a:bodyPr spcFirstLastPara="1" wrap="square" lIns="91425" tIns="91425" rIns="91425" bIns="91425" anchor="t" anchorCtr="0">
            <a:normAutofit fontScale="90000"/>
          </a:bodyPr>
          <a:lstStyle/>
          <a:p>
            <a:r>
              <a:rPr lang="en" sz="2400" dirty="0">
                <a:solidFill>
                  <a:srgbClr val="EF6C00"/>
                </a:solidFill>
              </a:rPr>
              <a:t> </a:t>
            </a:r>
            <a:r>
              <a:rPr lang="en-US" sz="2400" b="1" dirty="0">
                <a:solidFill>
                  <a:schemeClr val="accent6"/>
                </a:solidFill>
              </a:rPr>
              <a:t>Our Approach</a:t>
            </a:r>
            <a:br>
              <a:rPr lang="en-AU" sz="2400" b="1" dirty="0">
                <a:solidFill>
                  <a:schemeClr val="accent6"/>
                </a:solidFill>
              </a:rPr>
            </a:br>
            <a:endParaRPr sz="2800" dirty="0">
              <a:solidFill>
                <a:schemeClr val="accent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2F367-91E2-49BF-BCFE-B0B1959F59E1}"/>
              </a:ext>
            </a:extLst>
          </p:cNvPr>
          <p:cNvSpPr>
            <a:spLocks noGrp="1"/>
          </p:cNvSpPr>
          <p:nvPr>
            <p:ph type="title"/>
          </p:nvPr>
        </p:nvSpPr>
        <p:spPr/>
        <p:txBody>
          <a:bodyPr/>
          <a:lstStyle/>
          <a:p>
            <a:r>
              <a:rPr lang="en-US">
                <a:solidFill>
                  <a:srgbClr val="FF0000"/>
                </a:solidFill>
              </a:rPr>
              <a:t>Data stored in </a:t>
            </a:r>
            <a:r>
              <a:rPr lang="en-US" dirty="0">
                <a:solidFill>
                  <a:srgbClr val="FF0000"/>
                </a:solidFill>
              </a:rPr>
              <a:t>PostgresSQL</a:t>
            </a:r>
            <a:endParaRPr lang="en-AU" dirty="0">
              <a:solidFill>
                <a:srgbClr val="FF0000"/>
              </a:solidFill>
            </a:endParaRPr>
          </a:p>
        </p:txBody>
      </p:sp>
      <p:pic>
        <p:nvPicPr>
          <p:cNvPr id="5" name="Picture 4" descr="A picture containing graphical user interface&#10;&#10;Description automatically generated">
            <a:extLst>
              <a:ext uri="{FF2B5EF4-FFF2-40B4-BE49-F238E27FC236}">
                <a16:creationId xmlns:a16="http://schemas.microsoft.com/office/drawing/2014/main" id="{2BD58B52-B7FC-44F2-8C0C-30BBA4A95E56}"/>
              </a:ext>
            </a:extLst>
          </p:cNvPr>
          <p:cNvPicPr>
            <a:picLocks noChangeAspect="1"/>
          </p:cNvPicPr>
          <p:nvPr/>
        </p:nvPicPr>
        <p:blipFill>
          <a:blip r:embed="rId2"/>
          <a:stretch>
            <a:fillRect/>
          </a:stretch>
        </p:blipFill>
        <p:spPr>
          <a:xfrm>
            <a:off x="416897" y="1569205"/>
            <a:ext cx="8438095" cy="3238095"/>
          </a:xfrm>
          <a:prstGeom prst="rect">
            <a:avLst/>
          </a:prstGeom>
        </p:spPr>
      </p:pic>
    </p:spTree>
    <p:extLst>
      <p:ext uri="{BB962C8B-B14F-4D97-AF65-F5344CB8AC3E}">
        <p14:creationId xmlns:p14="http://schemas.microsoft.com/office/powerpoint/2010/main" val="6963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D43937-7D0C-4765-A477-7121D00264DD}"/>
              </a:ext>
            </a:extLst>
          </p:cNvPr>
          <p:cNvSpPr txBox="1"/>
          <p:nvPr/>
        </p:nvSpPr>
        <p:spPr>
          <a:xfrm>
            <a:off x="2686049" y="15060"/>
            <a:ext cx="3533775" cy="400110"/>
          </a:xfrm>
          <a:prstGeom prst="rect">
            <a:avLst/>
          </a:prstGeom>
          <a:noFill/>
        </p:spPr>
        <p:txBody>
          <a:bodyPr wrap="square" rtlCol="0">
            <a:spAutoFit/>
          </a:bodyPr>
          <a:lstStyle/>
          <a:p>
            <a:r>
              <a:rPr lang="en-US" sz="2000" b="1" dirty="0">
                <a:solidFill>
                  <a:schemeClr val="accent6"/>
                </a:solidFill>
              </a:rPr>
              <a:t>Python Flask-Powered API</a:t>
            </a:r>
            <a:endParaRPr lang="en-AU" sz="2000" b="1" dirty="0">
              <a:solidFill>
                <a:schemeClr val="accent6"/>
              </a:solidFill>
            </a:endParaRPr>
          </a:p>
        </p:txBody>
      </p:sp>
      <p:grpSp>
        <p:nvGrpSpPr>
          <p:cNvPr id="12" name="Group 11">
            <a:extLst>
              <a:ext uri="{FF2B5EF4-FFF2-40B4-BE49-F238E27FC236}">
                <a16:creationId xmlns:a16="http://schemas.microsoft.com/office/drawing/2014/main" id="{2FA32973-5B4C-40E0-8675-F9759C64CF68}"/>
              </a:ext>
            </a:extLst>
          </p:cNvPr>
          <p:cNvGrpSpPr/>
          <p:nvPr/>
        </p:nvGrpSpPr>
        <p:grpSpPr>
          <a:xfrm>
            <a:off x="1181098" y="601623"/>
            <a:ext cx="6019801" cy="5139869"/>
            <a:chOff x="200023" y="477798"/>
            <a:chExt cx="6019801" cy="5139869"/>
          </a:xfrm>
        </p:grpSpPr>
        <p:sp>
          <p:nvSpPr>
            <p:cNvPr id="6" name="TextBox 5">
              <a:extLst>
                <a:ext uri="{FF2B5EF4-FFF2-40B4-BE49-F238E27FC236}">
                  <a16:creationId xmlns:a16="http://schemas.microsoft.com/office/drawing/2014/main" id="{590D7353-3834-40CD-90BF-C3F26FBB4686}"/>
                </a:ext>
              </a:extLst>
            </p:cNvPr>
            <p:cNvSpPr txBox="1"/>
            <p:nvPr/>
          </p:nvSpPr>
          <p:spPr>
            <a:xfrm>
              <a:off x="200023" y="477798"/>
              <a:ext cx="6019801" cy="5139869"/>
            </a:xfrm>
            <a:prstGeom prst="rect">
              <a:avLst/>
            </a:prstGeom>
            <a:noFill/>
          </p:spPr>
          <p:txBody>
            <a:bodyPr wrap="square">
              <a:spAutoFit/>
            </a:bodyPr>
            <a:lstStyle/>
            <a:p>
              <a:r>
                <a:rPr lang="en-AU" b="1" dirty="0">
                  <a:solidFill>
                    <a:srgbClr val="6A9955"/>
                  </a:solidFill>
                  <a:effectLst/>
                  <a:latin typeface="Consolas" panose="020B0609020204030204" pitchFamily="49" charset="0"/>
                </a:rPr>
                <a:t>1. </a:t>
              </a:r>
              <a:r>
                <a:rPr lang="en-AU" b="0" dirty="0">
                  <a:solidFill>
                    <a:schemeClr val="bg1"/>
                  </a:solidFill>
                  <a:effectLst/>
                  <a:latin typeface="Consolas" panose="020B0609020204030204" pitchFamily="49" charset="0"/>
                </a:rPr>
                <a:t>Import dependencies</a:t>
              </a:r>
            </a:p>
            <a:p>
              <a:endParaRPr lang="en-AU" sz="1200" b="0" dirty="0">
                <a:solidFill>
                  <a:srgbClr val="C586C0"/>
                </a:solidFill>
                <a:effectLst/>
                <a:latin typeface="Consolas" panose="020B0609020204030204" pitchFamily="49" charset="0"/>
              </a:endParaRPr>
            </a:p>
            <a:p>
              <a:r>
                <a:rPr lang="en-AU" sz="1200" b="0" dirty="0">
                  <a:solidFill>
                    <a:srgbClr val="C586C0"/>
                  </a:solidFill>
                  <a:effectLst/>
                  <a:latin typeface="Consolas" panose="020B0609020204030204" pitchFamily="49" charset="0"/>
                </a:rPr>
                <a:t>import</a:t>
              </a:r>
              <a:r>
                <a:rPr lang="en-AU" sz="1200" b="0" dirty="0">
                  <a:solidFill>
                    <a:srgbClr val="D4D4D4"/>
                  </a:solidFill>
                  <a:effectLst/>
                  <a:latin typeface="Consolas" panose="020B0609020204030204" pitchFamily="49" charset="0"/>
                </a:rPr>
                <a:t> </a:t>
              </a:r>
              <a:r>
                <a:rPr lang="en-AU" sz="1200" b="0" dirty="0" err="1">
                  <a:solidFill>
                    <a:srgbClr val="4EC9B0"/>
                  </a:solidFill>
                  <a:effectLst/>
                  <a:latin typeface="Consolas" panose="020B0609020204030204" pitchFamily="49" charset="0"/>
                </a:rPr>
                <a:t>numpy</a:t>
              </a:r>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as</a:t>
              </a:r>
              <a:r>
                <a:rPr lang="en-AU" sz="1200" b="0" dirty="0">
                  <a:solidFill>
                    <a:srgbClr val="D4D4D4"/>
                  </a:solidFill>
                  <a:effectLst/>
                  <a:latin typeface="Consolas" panose="020B0609020204030204" pitchFamily="49" charset="0"/>
                </a:rPr>
                <a:t> </a:t>
              </a:r>
              <a:r>
                <a:rPr lang="en-AU" sz="1200" b="0" dirty="0">
                  <a:solidFill>
                    <a:srgbClr val="4EC9B0"/>
                  </a:solidFill>
                  <a:effectLst/>
                  <a:latin typeface="Consolas" panose="020B0609020204030204" pitchFamily="49" charset="0"/>
                </a:rPr>
                <a:t>np</a:t>
              </a:r>
              <a:endParaRPr lang="en-AU" sz="1200" b="0" dirty="0">
                <a:solidFill>
                  <a:srgbClr val="D4D4D4"/>
                </a:solidFill>
                <a:effectLst/>
                <a:latin typeface="Consolas" panose="020B0609020204030204" pitchFamily="49" charset="0"/>
              </a:endParaRPr>
            </a:p>
            <a:p>
              <a:r>
                <a:rPr lang="en-AU" sz="1200" b="0" dirty="0">
                  <a:solidFill>
                    <a:srgbClr val="C586C0"/>
                  </a:solidFill>
                  <a:effectLst/>
                  <a:latin typeface="Consolas" panose="020B0609020204030204" pitchFamily="49" charset="0"/>
                </a:rPr>
                <a:t>import</a:t>
              </a:r>
              <a:r>
                <a:rPr lang="en-AU" sz="1200" b="0" dirty="0">
                  <a:solidFill>
                    <a:srgbClr val="D4D4D4"/>
                  </a:solidFill>
                  <a:effectLst/>
                  <a:latin typeface="Consolas" panose="020B0609020204030204" pitchFamily="49" charset="0"/>
                </a:rPr>
                <a:t> </a:t>
              </a:r>
              <a:r>
                <a:rPr lang="en-AU" sz="1200" b="0" dirty="0">
                  <a:solidFill>
                    <a:srgbClr val="4EC9B0"/>
                  </a:solidFill>
                  <a:effectLst/>
                  <a:latin typeface="Consolas" panose="020B0609020204030204" pitchFamily="49" charset="0"/>
                </a:rPr>
                <a:t>pandas</a:t>
              </a:r>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as</a:t>
              </a:r>
              <a:r>
                <a:rPr lang="en-AU" sz="1200" b="0" dirty="0">
                  <a:solidFill>
                    <a:srgbClr val="D4D4D4"/>
                  </a:solidFill>
                  <a:effectLst/>
                  <a:latin typeface="Consolas" panose="020B0609020204030204" pitchFamily="49" charset="0"/>
                </a:rPr>
                <a:t> </a:t>
              </a:r>
              <a:r>
                <a:rPr lang="en-AU" sz="1200" b="0" dirty="0">
                  <a:solidFill>
                    <a:srgbClr val="4EC9B0"/>
                  </a:solidFill>
                  <a:effectLst/>
                  <a:latin typeface="Consolas" panose="020B0609020204030204" pitchFamily="49" charset="0"/>
                </a:rPr>
                <a:t>pd</a:t>
              </a:r>
              <a:endParaRPr lang="en-AU" sz="1200" b="0" dirty="0">
                <a:solidFill>
                  <a:srgbClr val="D4D4D4"/>
                </a:solidFill>
                <a:effectLst/>
                <a:latin typeface="Consolas" panose="020B0609020204030204" pitchFamily="49" charset="0"/>
              </a:endParaRPr>
            </a:p>
            <a:p>
              <a:r>
                <a:rPr lang="en-AU" sz="1200" b="0" dirty="0">
                  <a:solidFill>
                    <a:srgbClr val="C586C0"/>
                  </a:solidFill>
                  <a:effectLst/>
                  <a:latin typeface="Consolas" panose="020B0609020204030204" pitchFamily="49" charset="0"/>
                </a:rPr>
                <a:t>from</a:t>
              </a:r>
              <a:r>
                <a:rPr lang="en-AU" sz="1200" b="0" dirty="0">
                  <a:solidFill>
                    <a:srgbClr val="D4D4D4"/>
                  </a:solidFill>
                  <a:effectLst/>
                  <a:latin typeface="Consolas" panose="020B0609020204030204" pitchFamily="49" charset="0"/>
                </a:rPr>
                <a:t> </a:t>
              </a:r>
              <a:r>
                <a:rPr lang="en-AU" sz="1200" b="0" dirty="0" err="1">
                  <a:solidFill>
                    <a:srgbClr val="4EC9B0"/>
                  </a:solidFill>
                  <a:effectLst/>
                  <a:latin typeface="Consolas" panose="020B0609020204030204" pitchFamily="49" charset="0"/>
                </a:rPr>
                <a:t>sqlalchemy</a:t>
              </a:r>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import</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create_engine</a:t>
              </a:r>
              <a:r>
                <a:rPr lang="en-AU" sz="1200" b="0" dirty="0">
                  <a:solidFill>
                    <a:srgbClr val="D4D4D4"/>
                  </a:solidFill>
                  <a:effectLst/>
                  <a:latin typeface="Consolas" panose="020B0609020204030204" pitchFamily="49" charset="0"/>
                </a:rPr>
                <a:t>, </a:t>
              </a:r>
              <a:r>
                <a:rPr lang="en-AU" sz="1200" b="0" dirty="0" err="1">
                  <a:solidFill>
                    <a:srgbClr val="9CDCFE"/>
                  </a:solidFill>
                  <a:effectLst/>
                  <a:latin typeface="Consolas" panose="020B0609020204030204" pitchFamily="49" charset="0"/>
                </a:rPr>
                <a:t>func</a:t>
              </a:r>
              <a:endParaRPr lang="en-AU" sz="1200" b="0" dirty="0">
                <a:solidFill>
                  <a:srgbClr val="D4D4D4"/>
                </a:solidFill>
                <a:effectLst/>
                <a:latin typeface="Consolas" panose="020B0609020204030204" pitchFamily="49" charset="0"/>
              </a:endParaRPr>
            </a:p>
            <a:p>
              <a:r>
                <a:rPr lang="en-AU" sz="1200" b="0" dirty="0">
                  <a:solidFill>
                    <a:srgbClr val="C586C0"/>
                  </a:solidFill>
                  <a:effectLst/>
                  <a:latin typeface="Consolas" panose="020B0609020204030204" pitchFamily="49" charset="0"/>
                </a:rPr>
                <a:t>from</a:t>
              </a:r>
              <a:r>
                <a:rPr lang="en-AU" sz="1200" b="0" dirty="0">
                  <a:solidFill>
                    <a:srgbClr val="D4D4D4"/>
                  </a:solidFill>
                  <a:effectLst/>
                  <a:latin typeface="Consolas" panose="020B0609020204030204" pitchFamily="49" charset="0"/>
                </a:rPr>
                <a:t> </a:t>
              </a:r>
              <a:r>
                <a:rPr lang="en-AU" sz="1200" b="0" dirty="0">
                  <a:solidFill>
                    <a:srgbClr val="4EC9B0"/>
                  </a:solidFill>
                  <a:effectLst/>
                  <a:latin typeface="Consolas" panose="020B0609020204030204" pitchFamily="49" charset="0"/>
                </a:rPr>
                <a:t>flask</a:t>
              </a:r>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import</a:t>
              </a:r>
              <a:r>
                <a:rPr lang="en-AU" sz="1200" b="0" dirty="0">
                  <a:solidFill>
                    <a:srgbClr val="D4D4D4"/>
                  </a:solidFill>
                  <a:effectLst/>
                  <a:latin typeface="Consolas" panose="020B0609020204030204" pitchFamily="49" charset="0"/>
                </a:rPr>
                <a:t> </a:t>
              </a:r>
              <a:r>
                <a:rPr lang="en-AU" sz="1200" b="0" dirty="0">
                  <a:solidFill>
                    <a:srgbClr val="4EC9B0"/>
                  </a:solidFill>
                  <a:effectLst/>
                  <a:latin typeface="Consolas" panose="020B0609020204030204" pitchFamily="49" charset="0"/>
                </a:rPr>
                <a:t>Flask</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jsonify</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render_template</a:t>
              </a:r>
              <a:endParaRPr lang="en-AU" sz="1200" b="0" dirty="0">
                <a:solidFill>
                  <a:srgbClr val="D4D4D4"/>
                </a:solidFill>
                <a:effectLst/>
                <a:latin typeface="Consolas" panose="020B0609020204030204" pitchFamily="49" charset="0"/>
              </a:endParaRPr>
            </a:p>
            <a:p>
              <a:br>
                <a:rPr lang="en-AU" sz="1200"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2. </a:t>
              </a:r>
              <a:r>
                <a:rPr lang="en-AU" b="1" dirty="0">
                  <a:solidFill>
                    <a:srgbClr val="D4D4D4"/>
                  </a:solidFill>
                  <a:effectLst/>
                  <a:latin typeface="Consolas" panose="020B0609020204030204" pitchFamily="49" charset="0"/>
                </a:rPr>
                <a:t>Fetch the data from the database</a:t>
              </a:r>
            </a:p>
            <a:p>
              <a:endParaRPr lang="en-US" sz="1200" dirty="0">
                <a:solidFill>
                  <a:srgbClr val="9CDCFE"/>
                </a:solidFill>
                <a:latin typeface="Consolas" panose="020B0609020204030204" pitchFamily="49" charset="0"/>
              </a:endParaRPr>
            </a:p>
            <a:p>
              <a:r>
                <a:rPr lang="en-US" sz="1200" dirty="0">
                  <a:solidFill>
                    <a:srgbClr val="9CDCFE"/>
                  </a:solidFill>
                  <a:latin typeface="Consolas" panose="020B0609020204030204" pitchFamily="49" charset="0"/>
                </a:rPr>
                <a:t>results</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engine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execute</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"SELECT * FROM data"</a:t>
              </a:r>
              <a:r>
                <a:rPr lang="en-US" sz="1200" dirty="0">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fetchall</a:t>
              </a:r>
              <a:r>
                <a:rPr lang="en-US" sz="1200"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b="0" dirty="0">
                  <a:solidFill>
                    <a:srgbClr val="D4D4D4"/>
                  </a:solidFill>
                  <a:effectLst/>
                  <a:latin typeface="Consolas" panose="020B0609020204030204" pitchFamily="49" charset="0"/>
                </a:rPr>
                <a:t>3. </a:t>
              </a:r>
              <a:r>
                <a:rPr lang="en-US" b="1" dirty="0">
                  <a:solidFill>
                    <a:srgbClr val="D4D4D4"/>
                  </a:solidFill>
                  <a:effectLst/>
                  <a:latin typeface="Consolas" panose="020B0609020204030204" pitchFamily="49" charset="0"/>
                </a:rPr>
                <a:t>Flask Routes</a:t>
              </a:r>
            </a:p>
            <a:p>
              <a:endParaRPr lang="en-US" b="1" dirty="0">
                <a:solidFill>
                  <a:srgbClr val="D4D4D4"/>
                </a:solidFill>
                <a:latin typeface="Consolas" panose="020B0609020204030204" pitchFamily="49" charset="0"/>
              </a:endParaRPr>
            </a:p>
            <a:p>
              <a:r>
                <a:rPr lang="en-US" b="1" dirty="0">
                  <a:solidFill>
                    <a:srgbClr val="FF0000"/>
                  </a:solidFill>
                  <a:latin typeface="Consolas" panose="020B0609020204030204" pitchFamily="49" charset="0"/>
                </a:rPr>
                <a:t>To make data accessible</a:t>
              </a:r>
              <a:endParaRPr lang="en-US" b="1" dirty="0">
                <a:solidFill>
                  <a:srgbClr val="FF0000"/>
                </a:solidFill>
                <a:effectLst/>
                <a:latin typeface="Consolas" panose="020B0609020204030204" pitchFamily="49" charset="0"/>
              </a:endParaRPr>
            </a:p>
            <a:p>
              <a:r>
                <a:rPr lang="en-AU" sz="1200" b="0" dirty="0">
                  <a:solidFill>
                    <a:srgbClr val="DCDCAA"/>
                  </a:solidFill>
                  <a:effectLst/>
                  <a:latin typeface="Consolas" panose="020B0609020204030204" pitchFamily="49" charset="0"/>
                </a:rPr>
                <a:t>@</a:t>
              </a:r>
              <a:r>
                <a:rPr lang="en-AU" sz="1200" b="0" dirty="0">
                  <a:solidFill>
                    <a:srgbClr val="9CDCFE"/>
                  </a:solidFill>
                  <a:effectLst/>
                  <a:latin typeface="Consolas" panose="020B0609020204030204" pitchFamily="49" charset="0"/>
                </a:rPr>
                <a:t>app</a:t>
              </a:r>
              <a:r>
                <a:rPr lang="en-AU" sz="1200" b="0" dirty="0">
                  <a:solidFill>
                    <a:srgbClr val="DCDCAA"/>
                  </a:solidFill>
                  <a:effectLst/>
                  <a:latin typeface="Consolas" panose="020B0609020204030204" pitchFamily="49" charset="0"/>
                </a:rPr>
                <a:t>.route</a:t>
              </a:r>
              <a:r>
                <a:rPr lang="en-AU" sz="1200" b="0" dirty="0">
                  <a:solidFill>
                    <a:srgbClr val="D4D4D4"/>
                  </a:solidFill>
                  <a:effectLst/>
                  <a:latin typeface="Consolas" panose="020B0609020204030204" pitchFamily="49" charset="0"/>
                </a:rPr>
                <a:t>(</a:t>
              </a:r>
              <a:r>
                <a:rPr lang="en-AU" sz="1200" b="0" dirty="0">
                  <a:solidFill>
                    <a:srgbClr val="CE9178"/>
                  </a:solidFill>
                  <a:effectLst/>
                  <a:latin typeface="Consolas" panose="020B0609020204030204" pitchFamily="49" charset="0"/>
                </a:rPr>
                <a:t>"/data"</a:t>
              </a:r>
              <a:r>
                <a:rPr lang="en-AU" sz="1200" b="0" dirty="0">
                  <a:solidFill>
                    <a:srgbClr val="D4D4D4"/>
                  </a:solidFill>
                  <a:effectLst/>
                  <a:latin typeface="Consolas" panose="020B0609020204030204" pitchFamily="49" charset="0"/>
                </a:rPr>
                <a:t>)</a:t>
              </a:r>
            </a:p>
            <a:p>
              <a:r>
                <a:rPr lang="en-AU" sz="1200" b="0" dirty="0">
                  <a:solidFill>
                    <a:srgbClr val="569CD6"/>
                  </a:solidFill>
                  <a:effectLst/>
                  <a:latin typeface="Consolas" panose="020B0609020204030204" pitchFamily="49" charset="0"/>
                </a:rPr>
                <a:t>def</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Happiness_dataset</a:t>
              </a:r>
              <a:r>
                <a:rPr lang="en-AU" sz="1200" b="0" dirty="0">
                  <a:solidFill>
                    <a:srgbClr val="D4D4D4"/>
                  </a:solidFill>
                  <a:effectLst/>
                  <a:latin typeface="Consolas" panose="020B0609020204030204" pitchFamily="49" charset="0"/>
                </a:rPr>
                <a:t>():</a:t>
              </a:r>
            </a:p>
            <a:p>
              <a:r>
                <a:rPr lang="en-AU" sz="1200" b="0" dirty="0">
                  <a:solidFill>
                    <a:srgbClr val="D4D4D4"/>
                  </a:solidFill>
                  <a:effectLst/>
                  <a:latin typeface="Consolas" panose="020B0609020204030204" pitchFamily="49" charset="0"/>
                </a:rPr>
                <a:t>    </a:t>
              </a:r>
              <a:r>
                <a:rPr lang="en-AU" sz="1200" b="0" dirty="0">
                  <a:solidFill>
                    <a:srgbClr val="9CDCFE"/>
                  </a:solidFill>
                  <a:effectLst/>
                  <a:latin typeface="Consolas" panose="020B0609020204030204" pitchFamily="49" charset="0"/>
                </a:rPr>
                <a:t>data</a:t>
              </a:r>
              <a:r>
                <a:rPr lang="en-AU" sz="1200" b="0" dirty="0">
                  <a:solidFill>
                    <a:srgbClr val="D4D4D4"/>
                  </a:solidFill>
                  <a:effectLst/>
                  <a:latin typeface="Consolas" panose="020B0609020204030204" pitchFamily="49" charset="0"/>
                </a:rPr>
                <a:t> = </a:t>
              </a:r>
              <a:r>
                <a:rPr lang="en-AU" sz="1200" b="0" dirty="0" err="1">
                  <a:solidFill>
                    <a:srgbClr val="4EC9B0"/>
                  </a:solidFill>
                  <a:effectLst/>
                  <a:latin typeface="Consolas" panose="020B0609020204030204" pitchFamily="49" charset="0"/>
                </a:rPr>
                <a:t>pd</a:t>
              </a:r>
              <a:r>
                <a:rPr lang="en-AU" sz="1200" b="0" dirty="0" err="1">
                  <a:solidFill>
                    <a:srgbClr val="D4D4D4"/>
                  </a:solidFill>
                  <a:effectLst/>
                  <a:latin typeface="Consolas" panose="020B0609020204030204" pitchFamily="49" charset="0"/>
                </a:rPr>
                <a:t>.</a:t>
              </a:r>
              <a:r>
                <a:rPr lang="en-AU" sz="1200" b="0" dirty="0" err="1">
                  <a:solidFill>
                    <a:srgbClr val="DCDCAA"/>
                  </a:solidFill>
                  <a:effectLst/>
                  <a:latin typeface="Consolas" panose="020B0609020204030204" pitchFamily="49" charset="0"/>
                </a:rPr>
                <a:t>read_sql_query</a:t>
              </a:r>
              <a:r>
                <a:rPr lang="en-AU" sz="1200" b="0" dirty="0">
                  <a:solidFill>
                    <a:srgbClr val="D4D4D4"/>
                  </a:solidFill>
                  <a:effectLst/>
                  <a:latin typeface="Consolas" panose="020B0609020204030204" pitchFamily="49" charset="0"/>
                </a:rPr>
                <a:t>(</a:t>
              </a:r>
              <a:r>
                <a:rPr lang="en-AU" sz="1200" b="0" dirty="0">
                  <a:solidFill>
                    <a:srgbClr val="CE9178"/>
                  </a:solidFill>
                  <a:effectLst/>
                  <a:latin typeface="Consolas" panose="020B0609020204030204" pitchFamily="49" charset="0"/>
                </a:rPr>
                <a:t>'select * from data'</a:t>
              </a:r>
              <a:r>
                <a:rPr lang="en-AU" sz="1200" b="0" dirty="0">
                  <a:solidFill>
                    <a:srgbClr val="D4D4D4"/>
                  </a:solidFill>
                  <a:effectLst/>
                  <a:latin typeface="Consolas" panose="020B0609020204030204" pitchFamily="49" charset="0"/>
                </a:rPr>
                <a:t>, </a:t>
              </a:r>
              <a:r>
                <a:rPr lang="en-AU" sz="1200" b="0" dirty="0">
                  <a:solidFill>
                    <a:srgbClr val="9CDCFE"/>
                  </a:solidFill>
                  <a:effectLst/>
                  <a:latin typeface="Consolas" panose="020B0609020204030204" pitchFamily="49" charset="0"/>
                </a:rPr>
                <a:t>con</a:t>
              </a:r>
              <a:r>
                <a:rPr lang="en-AU" sz="1200" b="0" dirty="0">
                  <a:solidFill>
                    <a:srgbClr val="D4D4D4"/>
                  </a:solidFill>
                  <a:effectLst/>
                  <a:latin typeface="Consolas" panose="020B0609020204030204" pitchFamily="49" charset="0"/>
                </a:rPr>
                <a:t>=</a:t>
              </a:r>
              <a:r>
                <a:rPr lang="en-AU" sz="1200" b="0" dirty="0">
                  <a:solidFill>
                    <a:srgbClr val="9CDCFE"/>
                  </a:solidFill>
                  <a:effectLst/>
                  <a:latin typeface="Consolas" panose="020B0609020204030204" pitchFamily="49" charset="0"/>
                </a:rPr>
                <a:t>engine</a:t>
              </a:r>
              <a:r>
                <a:rPr lang="en-AU" sz="1200" b="0" dirty="0">
                  <a:solidFill>
                    <a:srgbClr val="D4D4D4"/>
                  </a:solidFill>
                  <a:effectLst/>
                  <a:latin typeface="Consolas" panose="020B0609020204030204" pitchFamily="49" charset="0"/>
                </a:rPr>
                <a:t>)</a:t>
              </a:r>
            </a:p>
            <a:p>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return</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jsonify</a:t>
              </a:r>
              <a:r>
                <a:rPr lang="en-AU" sz="1200" b="0" dirty="0">
                  <a:solidFill>
                    <a:srgbClr val="D4D4D4"/>
                  </a:solidFill>
                  <a:effectLst/>
                  <a:latin typeface="Consolas" panose="020B0609020204030204" pitchFamily="49" charset="0"/>
                </a:rPr>
                <a:t>(</a:t>
              </a:r>
              <a:r>
                <a:rPr lang="en-AU" sz="1200" b="0" dirty="0" err="1">
                  <a:solidFill>
                    <a:srgbClr val="9CDCFE"/>
                  </a:solidFill>
                  <a:effectLst/>
                  <a:latin typeface="Consolas" panose="020B0609020204030204" pitchFamily="49" charset="0"/>
                </a:rPr>
                <a:t>data</a:t>
              </a:r>
              <a:r>
                <a:rPr lang="en-AU" sz="1200" b="0" dirty="0" err="1">
                  <a:solidFill>
                    <a:srgbClr val="D4D4D4"/>
                  </a:solidFill>
                  <a:effectLst/>
                  <a:latin typeface="Consolas" panose="020B0609020204030204" pitchFamily="49" charset="0"/>
                </a:rPr>
                <a:t>.</a:t>
              </a:r>
              <a:r>
                <a:rPr lang="en-AU" sz="1200" b="0" dirty="0" err="1">
                  <a:solidFill>
                    <a:srgbClr val="DCDCAA"/>
                  </a:solidFill>
                  <a:effectLst/>
                  <a:latin typeface="Consolas" panose="020B0609020204030204" pitchFamily="49" charset="0"/>
                </a:rPr>
                <a:t>to_json</a:t>
              </a:r>
              <a:r>
                <a:rPr lang="en-AU" sz="1200" b="0" dirty="0">
                  <a:solidFill>
                    <a:srgbClr val="D4D4D4"/>
                  </a:solidFill>
                  <a:effectLst/>
                  <a:latin typeface="Consolas" panose="020B0609020204030204" pitchFamily="49" charset="0"/>
                </a:rPr>
                <a:t>(</a:t>
              </a:r>
              <a:r>
                <a:rPr lang="en-AU" sz="1200" b="0" dirty="0">
                  <a:solidFill>
                    <a:srgbClr val="9CDCFE"/>
                  </a:solidFill>
                  <a:effectLst/>
                  <a:latin typeface="Consolas" panose="020B0609020204030204" pitchFamily="49" charset="0"/>
                </a:rPr>
                <a:t>orient</a:t>
              </a:r>
              <a:r>
                <a:rPr lang="en-AU" sz="1200" b="0" dirty="0">
                  <a:solidFill>
                    <a:srgbClr val="D4D4D4"/>
                  </a:solidFill>
                  <a:effectLst/>
                  <a:latin typeface="Consolas" panose="020B0609020204030204" pitchFamily="49" charset="0"/>
                </a:rPr>
                <a:t>=</a:t>
              </a:r>
              <a:r>
                <a:rPr lang="en-AU" sz="1200" b="0" dirty="0">
                  <a:solidFill>
                    <a:srgbClr val="CE9178"/>
                  </a:solidFill>
                  <a:effectLst/>
                  <a:latin typeface="Consolas" panose="020B0609020204030204" pitchFamily="49" charset="0"/>
                </a:rPr>
                <a:t>"records"</a:t>
              </a:r>
              <a:r>
                <a:rPr lang="en-AU" sz="1200" b="0" dirty="0">
                  <a:solidFill>
                    <a:srgbClr val="D4D4D4"/>
                  </a:solidFill>
                  <a:effectLst/>
                  <a:latin typeface="Consolas" panose="020B0609020204030204" pitchFamily="49" charset="0"/>
                </a:rPr>
                <a:t>))</a:t>
              </a:r>
            </a:p>
            <a:p>
              <a:r>
                <a:rPr lang="en-US" b="1" dirty="0">
                  <a:solidFill>
                    <a:srgbClr val="FF0000"/>
                  </a:solidFill>
                  <a:effectLst/>
                  <a:latin typeface="Consolas" panose="020B0609020204030204" pitchFamily="49" charset="0"/>
                </a:rPr>
                <a:t>To display interactive dashboard</a:t>
              </a:r>
            </a:p>
            <a:p>
              <a:r>
                <a:rPr lang="en-AU" sz="1200" b="0" dirty="0">
                  <a:solidFill>
                    <a:srgbClr val="DCDCAA"/>
                  </a:solidFill>
                  <a:effectLst/>
                  <a:latin typeface="Consolas" panose="020B0609020204030204" pitchFamily="49" charset="0"/>
                </a:rPr>
                <a:t>@</a:t>
              </a:r>
              <a:r>
                <a:rPr lang="en-AU" sz="1200" b="0" dirty="0">
                  <a:solidFill>
                    <a:srgbClr val="9CDCFE"/>
                  </a:solidFill>
                  <a:effectLst/>
                  <a:latin typeface="Consolas" panose="020B0609020204030204" pitchFamily="49" charset="0"/>
                </a:rPr>
                <a:t>app</a:t>
              </a:r>
              <a:r>
                <a:rPr lang="en-AU" sz="1200" b="0" dirty="0">
                  <a:solidFill>
                    <a:srgbClr val="DCDCAA"/>
                  </a:solidFill>
                  <a:effectLst/>
                  <a:latin typeface="Consolas" panose="020B0609020204030204" pitchFamily="49" charset="0"/>
                </a:rPr>
                <a:t>.route</a:t>
              </a:r>
              <a:r>
                <a:rPr lang="en-AU" sz="1200" b="0" dirty="0">
                  <a:solidFill>
                    <a:srgbClr val="D4D4D4"/>
                  </a:solidFill>
                  <a:effectLst/>
                  <a:latin typeface="Consolas" panose="020B0609020204030204" pitchFamily="49" charset="0"/>
                </a:rPr>
                <a:t>(</a:t>
              </a:r>
              <a:r>
                <a:rPr lang="en-AU" sz="1200" b="0" dirty="0">
                  <a:solidFill>
                    <a:srgbClr val="CE9178"/>
                  </a:solidFill>
                  <a:effectLst/>
                  <a:latin typeface="Consolas" panose="020B0609020204030204" pitchFamily="49" charset="0"/>
                </a:rPr>
                <a:t>"/"</a:t>
              </a:r>
              <a:r>
                <a:rPr lang="en-AU" sz="1200" b="0" dirty="0">
                  <a:solidFill>
                    <a:srgbClr val="D4D4D4"/>
                  </a:solidFill>
                  <a:effectLst/>
                  <a:latin typeface="Consolas" panose="020B0609020204030204" pitchFamily="49" charset="0"/>
                </a:rPr>
                <a:t>)</a:t>
              </a:r>
            </a:p>
            <a:p>
              <a:r>
                <a:rPr lang="en-AU" sz="1200" b="0" dirty="0">
                  <a:solidFill>
                    <a:srgbClr val="569CD6"/>
                  </a:solidFill>
                  <a:effectLst/>
                  <a:latin typeface="Consolas" panose="020B0609020204030204" pitchFamily="49" charset="0"/>
                </a:rPr>
                <a:t>def</a:t>
              </a:r>
              <a:r>
                <a:rPr lang="en-AU" sz="1200" b="0" dirty="0">
                  <a:solidFill>
                    <a:srgbClr val="D4D4D4"/>
                  </a:solidFill>
                  <a:effectLst/>
                  <a:latin typeface="Consolas" panose="020B0609020204030204" pitchFamily="49" charset="0"/>
                </a:rPr>
                <a:t> </a:t>
              </a:r>
              <a:r>
                <a:rPr lang="en-AU" sz="1200" b="0" dirty="0">
                  <a:solidFill>
                    <a:srgbClr val="DCDCAA"/>
                  </a:solidFill>
                  <a:effectLst/>
                  <a:latin typeface="Consolas" panose="020B0609020204030204" pitchFamily="49" charset="0"/>
                </a:rPr>
                <a:t>index</a:t>
              </a:r>
              <a:r>
                <a:rPr lang="en-AU" sz="1200" b="0" dirty="0">
                  <a:solidFill>
                    <a:srgbClr val="D4D4D4"/>
                  </a:solidFill>
                  <a:effectLst/>
                  <a:latin typeface="Consolas" panose="020B0609020204030204" pitchFamily="49" charset="0"/>
                </a:rPr>
                <a:t>():</a:t>
              </a:r>
            </a:p>
            <a:p>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return</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render_template</a:t>
              </a:r>
              <a:r>
                <a:rPr lang="en-AU" sz="1200" b="0" dirty="0">
                  <a:solidFill>
                    <a:srgbClr val="D4D4D4"/>
                  </a:solidFill>
                  <a:effectLst/>
                  <a:latin typeface="Consolas" panose="020B0609020204030204" pitchFamily="49" charset="0"/>
                </a:rPr>
                <a:t>(</a:t>
              </a:r>
              <a:r>
                <a:rPr lang="en-AU" sz="1200" b="0" dirty="0">
                  <a:solidFill>
                    <a:srgbClr val="CE9178"/>
                  </a:solidFill>
                  <a:effectLst/>
                  <a:latin typeface="Consolas" panose="020B0609020204030204" pitchFamily="49" charset="0"/>
                </a:rPr>
                <a:t>"index.html"</a:t>
              </a:r>
              <a:r>
                <a:rPr lang="en-AU" sz="1200" b="0" dirty="0">
                  <a:solidFill>
                    <a:srgbClr val="D4D4D4"/>
                  </a:solidFill>
                  <a:effectLst/>
                  <a:latin typeface="Consolas" panose="020B0609020204030204" pitchFamily="49" charset="0"/>
                </a:rPr>
                <a:t>)</a:t>
              </a:r>
            </a:p>
            <a:p>
              <a:endParaRPr lang="en-US" sz="1200" b="1" dirty="0">
                <a:solidFill>
                  <a:srgbClr val="D4D4D4"/>
                </a:solidFill>
                <a:effectLst/>
                <a:latin typeface="Consolas" panose="020B0609020204030204" pitchFamily="49" charset="0"/>
              </a:endParaRPr>
            </a:p>
            <a:p>
              <a:endParaRPr lang="en-US" b="1" dirty="0">
                <a:solidFill>
                  <a:srgbClr val="D4D4D4"/>
                </a:solidFill>
                <a:effectLst/>
                <a:latin typeface="Consolas" panose="020B0609020204030204" pitchFamily="49" charset="0"/>
              </a:endParaRPr>
            </a:p>
            <a:p>
              <a:endParaRPr lang="en-AU"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57CAAEDB-1017-48D8-ABCA-373BF7518C6D}"/>
                </a:ext>
              </a:extLst>
            </p:cNvPr>
            <p:cNvSpPr txBox="1"/>
            <p:nvPr/>
          </p:nvSpPr>
          <p:spPr>
            <a:xfrm>
              <a:off x="200023" y="527205"/>
              <a:ext cx="2352676" cy="284203"/>
            </a:xfrm>
            <a:prstGeom prst="rect">
              <a:avLst/>
            </a:prstGeom>
            <a:noFill/>
            <a:ln w="38100">
              <a:solidFill>
                <a:srgbClr val="FF0000"/>
              </a:solidFill>
            </a:ln>
          </p:spPr>
          <p:txBody>
            <a:bodyPr wrap="square" rtlCol="0">
              <a:spAutoFit/>
            </a:bodyPr>
            <a:lstStyle/>
            <a:p>
              <a:endParaRPr lang="en-AU" dirty="0"/>
            </a:p>
          </p:txBody>
        </p:sp>
        <p:sp>
          <p:nvSpPr>
            <p:cNvPr id="10" name="TextBox 9">
              <a:extLst>
                <a:ext uri="{FF2B5EF4-FFF2-40B4-BE49-F238E27FC236}">
                  <a16:creationId xmlns:a16="http://schemas.microsoft.com/office/drawing/2014/main" id="{5A713257-C2B9-4F75-AD23-6E4ACACA79D7}"/>
                </a:ext>
              </a:extLst>
            </p:cNvPr>
            <p:cNvSpPr txBox="1"/>
            <p:nvPr/>
          </p:nvSpPr>
          <p:spPr>
            <a:xfrm>
              <a:off x="200023" y="1796717"/>
              <a:ext cx="3705225" cy="284203"/>
            </a:xfrm>
            <a:prstGeom prst="rect">
              <a:avLst/>
            </a:prstGeom>
            <a:noFill/>
            <a:ln w="38100">
              <a:solidFill>
                <a:srgbClr val="FF0000"/>
              </a:solidFill>
            </a:ln>
          </p:spPr>
          <p:txBody>
            <a:bodyPr wrap="square" rtlCol="0">
              <a:spAutoFit/>
            </a:bodyPr>
            <a:lstStyle/>
            <a:p>
              <a:endParaRPr lang="en-AU" dirty="0"/>
            </a:p>
          </p:txBody>
        </p:sp>
        <p:sp>
          <p:nvSpPr>
            <p:cNvPr id="11" name="TextBox 10">
              <a:extLst>
                <a:ext uri="{FF2B5EF4-FFF2-40B4-BE49-F238E27FC236}">
                  <a16:creationId xmlns:a16="http://schemas.microsoft.com/office/drawing/2014/main" id="{657311B8-7A83-4DBE-A453-D1AEB8CD7DBE}"/>
                </a:ext>
              </a:extLst>
            </p:cNvPr>
            <p:cNvSpPr txBox="1"/>
            <p:nvPr/>
          </p:nvSpPr>
          <p:spPr>
            <a:xfrm>
              <a:off x="200023" y="2571750"/>
              <a:ext cx="1809754" cy="284203"/>
            </a:xfrm>
            <a:prstGeom prst="rect">
              <a:avLst/>
            </a:prstGeom>
            <a:noFill/>
            <a:ln w="38100">
              <a:solidFill>
                <a:srgbClr val="FF0000"/>
              </a:solidFill>
            </a:ln>
          </p:spPr>
          <p:txBody>
            <a:bodyPr wrap="square" rtlCol="0">
              <a:spAutoFit/>
            </a:bodyPr>
            <a:lstStyle/>
            <a:p>
              <a:endParaRPr lang="en-AU" dirty="0"/>
            </a:p>
          </p:txBody>
        </p:sp>
      </p:grpSp>
    </p:spTree>
    <p:extLst>
      <p:ext uri="{BB962C8B-B14F-4D97-AF65-F5344CB8AC3E}">
        <p14:creationId xmlns:p14="http://schemas.microsoft.com/office/powerpoint/2010/main" val="1921073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2931347-2D4E-42F1-9F94-D7E8A705D463}"/>
              </a:ext>
            </a:extLst>
          </p:cNvPr>
          <p:cNvPicPr>
            <a:picLocks noChangeAspect="1"/>
          </p:cNvPicPr>
          <p:nvPr/>
        </p:nvPicPr>
        <p:blipFill>
          <a:blip r:embed="rId3"/>
          <a:stretch>
            <a:fillRect/>
          </a:stretch>
        </p:blipFill>
        <p:spPr>
          <a:xfrm>
            <a:off x="348495" y="1125017"/>
            <a:ext cx="8447010" cy="3296707"/>
          </a:xfrm>
          <a:prstGeom prst="rect">
            <a:avLst/>
          </a:prstGeom>
        </p:spPr>
      </p:pic>
      <p:sp>
        <p:nvSpPr>
          <p:cNvPr id="5" name="TextBox 4">
            <a:extLst>
              <a:ext uri="{FF2B5EF4-FFF2-40B4-BE49-F238E27FC236}">
                <a16:creationId xmlns:a16="http://schemas.microsoft.com/office/drawing/2014/main" id="{1DB4F625-2BE9-411A-B649-9FECB8B414B3}"/>
              </a:ext>
            </a:extLst>
          </p:cNvPr>
          <p:cNvSpPr txBox="1"/>
          <p:nvPr/>
        </p:nvSpPr>
        <p:spPr>
          <a:xfrm>
            <a:off x="200025" y="368256"/>
            <a:ext cx="4648200" cy="400110"/>
          </a:xfrm>
          <a:prstGeom prst="rect">
            <a:avLst/>
          </a:prstGeom>
          <a:noFill/>
        </p:spPr>
        <p:txBody>
          <a:bodyPr wrap="square" rtlCol="0">
            <a:spAutoFit/>
          </a:bodyPr>
          <a:lstStyle/>
          <a:p>
            <a:r>
              <a:rPr lang="en-US" sz="2000" b="1" dirty="0">
                <a:solidFill>
                  <a:srgbClr val="FF0000"/>
                </a:solidFill>
              </a:rPr>
              <a:t>Data accessibility from the server</a:t>
            </a:r>
            <a:endParaRPr lang="en-AU" sz="2000" b="1" dirty="0">
              <a:solidFill>
                <a:srgbClr val="FF0000"/>
              </a:solidFill>
            </a:endParaRPr>
          </a:p>
        </p:txBody>
      </p:sp>
    </p:spTree>
    <p:extLst>
      <p:ext uri="{BB962C8B-B14F-4D97-AF65-F5344CB8AC3E}">
        <p14:creationId xmlns:p14="http://schemas.microsoft.com/office/powerpoint/2010/main" val="202462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atter chart&#10;&#10;Description automatically generated">
            <a:extLst>
              <a:ext uri="{FF2B5EF4-FFF2-40B4-BE49-F238E27FC236}">
                <a16:creationId xmlns:a16="http://schemas.microsoft.com/office/drawing/2014/main" id="{993A0588-0F5F-4800-845C-E5F87A9985EB}"/>
              </a:ext>
            </a:extLst>
          </p:cNvPr>
          <p:cNvPicPr>
            <a:picLocks noChangeAspect="1"/>
          </p:cNvPicPr>
          <p:nvPr/>
        </p:nvPicPr>
        <p:blipFill>
          <a:blip r:embed="rId2"/>
          <a:stretch>
            <a:fillRect/>
          </a:stretch>
        </p:blipFill>
        <p:spPr>
          <a:xfrm>
            <a:off x="2046208" y="619845"/>
            <a:ext cx="5224231" cy="4355634"/>
          </a:xfrm>
          <a:prstGeom prst="rect">
            <a:avLst/>
          </a:prstGeom>
        </p:spPr>
      </p:pic>
      <p:sp>
        <p:nvSpPr>
          <p:cNvPr id="6" name="Google Shape;153;p16">
            <a:extLst>
              <a:ext uri="{FF2B5EF4-FFF2-40B4-BE49-F238E27FC236}">
                <a16:creationId xmlns:a16="http://schemas.microsoft.com/office/drawing/2014/main" id="{96DFE832-41B4-44E0-A2CE-AD99279EEA97}"/>
              </a:ext>
            </a:extLst>
          </p:cNvPr>
          <p:cNvSpPr txBox="1"/>
          <p:nvPr/>
        </p:nvSpPr>
        <p:spPr>
          <a:xfrm>
            <a:off x="178850" y="93000"/>
            <a:ext cx="622195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dirty="0">
                <a:solidFill>
                  <a:srgbClr val="FF0000"/>
                </a:solidFill>
              </a:rPr>
              <a:t>Display of interactive Visualization through server</a:t>
            </a:r>
            <a:endParaRPr sz="1700" dirty="0">
              <a:solidFill>
                <a:srgbClr val="FF0000"/>
              </a:solidFill>
              <a:latin typeface="Lato"/>
              <a:ea typeface="Lato"/>
              <a:cs typeface="Lato"/>
              <a:sym typeface="Lato"/>
            </a:endParaRPr>
          </a:p>
        </p:txBody>
      </p:sp>
    </p:spTree>
    <p:extLst>
      <p:ext uri="{BB962C8B-B14F-4D97-AF65-F5344CB8AC3E}">
        <p14:creationId xmlns:p14="http://schemas.microsoft.com/office/powerpoint/2010/main" val="2330678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p:nvPr/>
        </p:nvSpPr>
        <p:spPr>
          <a:xfrm>
            <a:off x="178850" y="93000"/>
            <a:ext cx="2468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dirty="0">
                <a:solidFill>
                  <a:srgbClr val="FFFFFF"/>
                </a:solidFill>
              </a:rPr>
              <a:t>D3-Visualization</a:t>
            </a:r>
            <a:endParaRPr sz="1700" dirty="0">
              <a:solidFill>
                <a:srgbClr val="FFFFFF"/>
              </a:solidFill>
              <a:latin typeface="Lato"/>
              <a:ea typeface="Lato"/>
              <a:cs typeface="Lato"/>
              <a:sym typeface="Lato"/>
            </a:endParaRPr>
          </a:p>
        </p:txBody>
      </p:sp>
      <p:sp>
        <p:nvSpPr>
          <p:cNvPr id="154" name="Google Shape;154;p16"/>
          <p:cNvSpPr txBox="1"/>
          <p:nvPr/>
        </p:nvSpPr>
        <p:spPr>
          <a:xfrm>
            <a:off x="1101675" y="414900"/>
            <a:ext cx="6538500" cy="140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700">
              <a:solidFill>
                <a:srgbClr val="FFFFFF"/>
              </a:solidFill>
            </a:endParaRPr>
          </a:p>
          <a:p>
            <a:pPr marL="114300" lvl="0" indent="0" algn="l" rtl="0">
              <a:lnSpc>
                <a:spcPct val="115000"/>
              </a:lnSpc>
              <a:spcBef>
                <a:spcPts val="0"/>
              </a:spcBef>
              <a:spcAft>
                <a:spcPts val="0"/>
              </a:spcAft>
              <a:buNone/>
            </a:pPr>
            <a:r>
              <a:rPr lang="en-GB" b="1">
                <a:solidFill>
                  <a:srgbClr val="FFFFFF"/>
                </a:solidFill>
              </a:rPr>
              <a:t>Countries happiness Score With World Happiness Report GDP score</a:t>
            </a:r>
            <a:endParaRPr b="1">
              <a:solidFill>
                <a:srgbClr val="FFFFFF"/>
              </a:solidFill>
            </a:endParaRPr>
          </a:p>
          <a:p>
            <a:pPr marL="114300" lvl="0" indent="0" algn="l" rtl="0">
              <a:lnSpc>
                <a:spcPct val="115000"/>
              </a:lnSpc>
              <a:spcBef>
                <a:spcPts val="0"/>
              </a:spcBef>
              <a:spcAft>
                <a:spcPts val="0"/>
              </a:spcAft>
              <a:buNone/>
            </a:pPr>
            <a:r>
              <a:rPr lang="en-GB" b="1">
                <a:solidFill>
                  <a:srgbClr val="FFFFFF"/>
                </a:solidFill>
              </a:rPr>
              <a:t>&amp; World Happiness Report Freedom Score</a:t>
            </a:r>
            <a:endParaRPr b="1">
              <a:solidFill>
                <a:srgbClr val="FFFFFF"/>
              </a:solidFill>
            </a:endParaRPr>
          </a:p>
          <a:p>
            <a:pPr marL="0" lvl="0" indent="0" algn="l" rtl="0">
              <a:lnSpc>
                <a:spcPct val="115000"/>
              </a:lnSpc>
              <a:spcBef>
                <a:spcPts val="0"/>
              </a:spcBef>
              <a:spcAft>
                <a:spcPts val="0"/>
              </a:spcAft>
              <a:buNone/>
            </a:pPr>
            <a:r>
              <a:rPr lang="en-GB" sz="1200">
                <a:solidFill>
                  <a:srgbClr val="FFFFFF"/>
                </a:solidFill>
              </a:rPr>
              <a:t>Requests /</a:t>
            </a:r>
            <a:r>
              <a:rPr lang="en-GB" sz="2200">
                <a:solidFill>
                  <a:srgbClr val="FFFFFF"/>
                </a:solidFill>
              </a:rPr>
              <a:t> </a:t>
            </a:r>
            <a:r>
              <a:rPr lang="en-GB" sz="1200">
                <a:solidFill>
                  <a:srgbClr val="FFFFFF"/>
                </a:solidFill>
              </a:rPr>
              <a:t>Selections/ </a:t>
            </a:r>
            <a:r>
              <a:rPr lang="en-GB" sz="2200">
                <a:solidFill>
                  <a:srgbClr val="FFFFFF"/>
                </a:solidFill>
              </a:rPr>
              <a:t> </a:t>
            </a:r>
            <a:r>
              <a:rPr lang="en-GB" sz="1200">
                <a:solidFill>
                  <a:srgbClr val="FFFFFF"/>
                </a:solidFill>
              </a:rPr>
              <a:t>Scales/ Axes</a:t>
            </a:r>
            <a:endParaRPr sz="1900" b="1">
              <a:solidFill>
                <a:srgbClr val="FFFFFF"/>
              </a:solidFill>
            </a:endParaRPr>
          </a:p>
          <a:p>
            <a:pPr marL="0" lvl="0" indent="0" algn="l" rtl="0">
              <a:spcBef>
                <a:spcPts val="0"/>
              </a:spcBef>
              <a:spcAft>
                <a:spcPts val="0"/>
              </a:spcAft>
              <a:buNone/>
            </a:pPr>
            <a:endParaRPr>
              <a:latin typeface="Lato"/>
              <a:ea typeface="Lato"/>
              <a:cs typeface="Lato"/>
              <a:sym typeface="Lato"/>
            </a:endParaRPr>
          </a:p>
        </p:txBody>
      </p:sp>
      <p:pic>
        <p:nvPicPr>
          <p:cNvPr id="155" name="Google Shape;155;p16"/>
          <p:cNvPicPr preferRelativeResize="0"/>
          <p:nvPr/>
        </p:nvPicPr>
        <p:blipFill>
          <a:blip r:embed="rId3">
            <a:alphaModFix/>
          </a:blip>
          <a:stretch>
            <a:fillRect/>
          </a:stretch>
        </p:blipFill>
        <p:spPr>
          <a:xfrm>
            <a:off x="0" y="1566650"/>
            <a:ext cx="3770000" cy="3424450"/>
          </a:xfrm>
          <a:prstGeom prst="rect">
            <a:avLst/>
          </a:prstGeom>
          <a:noFill/>
          <a:ln>
            <a:noFill/>
          </a:ln>
        </p:spPr>
      </p:pic>
      <p:pic>
        <p:nvPicPr>
          <p:cNvPr id="156" name="Google Shape;156;p16"/>
          <p:cNvPicPr preferRelativeResize="0"/>
          <p:nvPr/>
        </p:nvPicPr>
        <p:blipFill>
          <a:blip r:embed="rId4">
            <a:alphaModFix/>
          </a:blip>
          <a:stretch>
            <a:fillRect/>
          </a:stretch>
        </p:blipFill>
        <p:spPr>
          <a:xfrm>
            <a:off x="3893200" y="1495125"/>
            <a:ext cx="5250801" cy="1003500"/>
          </a:xfrm>
          <a:prstGeom prst="rect">
            <a:avLst/>
          </a:prstGeom>
          <a:noFill/>
          <a:ln>
            <a:noFill/>
          </a:ln>
        </p:spPr>
      </p:pic>
      <p:sp>
        <p:nvSpPr>
          <p:cNvPr id="157" name="Google Shape;157;p16"/>
          <p:cNvSpPr txBox="1"/>
          <p:nvPr/>
        </p:nvSpPr>
        <p:spPr>
          <a:xfrm>
            <a:off x="3991750" y="1166450"/>
            <a:ext cx="20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Lato"/>
                <a:ea typeface="Lato"/>
                <a:cs typeface="Lato"/>
                <a:sym typeface="Lato"/>
              </a:rPr>
              <a:t>Load</a:t>
            </a:r>
            <a:endParaRPr>
              <a:solidFill>
                <a:srgbClr val="FFFFFF"/>
              </a:solidFill>
              <a:latin typeface="Lato"/>
              <a:ea typeface="Lato"/>
              <a:cs typeface="Lato"/>
              <a:sym typeface="Lato"/>
            </a:endParaRPr>
          </a:p>
        </p:txBody>
      </p:sp>
      <p:pic>
        <p:nvPicPr>
          <p:cNvPr id="158" name="Google Shape;158;p16"/>
          <p:cNvPicPr preferRelativeResize="0"/>
          <p:nvPr/>
        </p:nvPicPr>
        <p:blipFill>
          <a:blip r:embed="rId5">
            <a:alphaModFix/>
          </a:blip>
          <a:stretch>
            <a:fillRect/>
          </a:stretch>
        </p:blipFill>
        <p:spPr>
          <a:xfrm>
            <a:off x="3893200" y="2772400"/>
            <a:ext cx="5250801" cy="990400"/>
          </a:xfrm>
          <a:prstGeom prst="rect">
            <a:avLst/>
          </a:prstGeom>
          <a:noFill/>
          <a:ln>
            <a:noFill/>
          </a:ln>
        </p:spPr>
      </p:pic>
      <p:sp>
        <p:nvSpPr>
          <p:cNvPr id="159" name="Google Shape;159;p16"/>
          <p:cNvSpPr txBox="1"/>
          <p:nvPr/>
        </p:nvSpPr>
        <p:spPr>
          <a:xfrm>
            <a:off x="3991750" y="2448550"/>
            <a:ext cx="9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Lato"/>
                <a:ea typeface="Lato"/>
                <a:cs typeface="Lato"/>
                <a:sym typeface="Lato"/>
              </a:rPr>
              <a:t>Scales</a:t>
            </a:r>
            <a:endParaRPr>
              <a:solidFill>
                <a:srgbClr val="FFFFFF"/>
              </a:solidFill>
              <a:latin typeface="Lato"/>
              <a:ea typeface="Lato"/>
              <a:cs typeface="Lato"/>
              <a:sym typeface="Lato"/>
            </a:endParaRPr>
          </a:p>
        </p:txBody>
      </p:sp>
      <p:pic>
        <p:nvPicPr>
          <p:cNvPr id="160" name="Google Shape;160;p16"/>
          <p:cNvPicPr preferRelativeResize="0"/>
          <p:nvPr/>
        </p:nvPicPr>
        <p:blipFill>
          <a:blip r:embed="rId6">
            <a:alphaModFix/>
          </a:blip>
          <a:stretch>
            <a:fillRect/>
          </a:stretch>
        </p:blipFill>
        <p:spPr>
          <a:xfrm>
            <a:off x="3862975" y="3983750"/>
            <a:ext cx="5250801" cy="1038150"/>
          </a:xfrm>
          <a:prstGeom prst="rect">
            <a:avLst/>
          </a:prstGeom>
          <a:noFill/>
          <a:ln>
            <a:noFill/>
          </a:ln>
        </p:spPr>
      </p:pic>
      <p:sp>
        <p:nvSpPr>
          <p:cNvPr id="161" name="Google Shape;161;p16"/>
          <p:cNvSpPr txBox="1"/>
          <p:nvPr/>
        </p:nvSpPr>
        <p:spPr>
          <a:xfrm>
            <a:off x="3893200" y="3676950"/>
            <a:ext cx="130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Lato"/>
                <a:ea typeface="Lato"/>
                <a:cs typeface="Lato"/>
                <a:sym typeface="Lato"/>
              </a:rPr>
              <a:t>Axis function</a:t>
            </a:r>
            <a:endParaRPr>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p:nvPr/>
        </p:nvSpPr>
        <p:spPr>
          <a:xfrm>
            <a:off x="279000" y="114450"/>
            <a:ext cx="2832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rgbClr val="FFFFFF"/>
                </a:solidFill>
              </a:rPr>
              <a:t>D3-Visualization</a:t>
            </a:r>
            <a:endParaRPr>
              <a:latin typeface="Lato"/>
              <a:ea typeface="Lato"/>
              <a:cs typeface="Lato"/>
              <a:sym typeface="Lato"/>
            </a:endParaRPr>
          </a:p>
        </p:txBody>
      </p:sp>
      <p:sp>
        <p:nvSpPr>
          <p:cNvPr id="167" name="Google Shape;167;p17"/>
          <p:cNvSpPr txBox="1"/>
          <p:nvPr/>
        </p:nvSpPr>
        <p:spPr>
          <a:xfrm>
            <a:off x="160525" y="1287675"/>
            <a:ext cx="3273300" cy="57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000">
                <a:solidFill>
                  <a:srgbClr val="FFFFFF"/>
                </a:solidFill>
              </a:rPr>
              <a:t>Add tooltip to circles and click event</a:t>
            </a:r>
            <a:endParaRPr sz="1000">
              <a:solidFill>
                <a:srgbClr val="FFFFFF"/>
              </a:solidFill>
            </a:endParaRPr>
          </a:p>
          <a:p>
            <a:pPr marL="0" lvl="0" indent="0" algn="l" rtl="0">
              <a:spcBef>
                <a:spcPts val="0"/>
              </a:spcBef>
              <a:spcAft>
                <a:spcPts val="0"/>
              </a:spcAft>
              <a:buNone/>
            </a:pPr>
            <a:endParaRPr>
              <a:solidFill>
                <a:srgbClr val="FFFFFF"/>
              </a:solidFill>
              <a:latin typeface="Lato"/>
              <a:ea typeface="Lato"/>
              <a:cs typeface="Lato"/>
              <a:sym typeface="Lato"/>
            </a:endParaRPr>
          </a:p>
        </p:txBody>
      </p:sp>
      <p:pic>
        <p:nvPicPr>
          <p:cNvPr id="168" name="Google Shape;168;p17"/>
          <p:cNvPicPr preferRelativeResize="0"/>
          <p:nvPr/>
        </p:nvPicPr>
        <p:blipFill>
          <a:blip r:embed="rId3">
            <a:alphaModFix/>
          </a:blip>
          <a:stretch>
            <a:fillRect/>
          </a:stretch>
        </p:blipFill>
        <p:spPr>
          <a:xfrm>
            <a:off x="0" y="1551875"/>
            <a:ext cx="3803599" cy="2486025"/>
          </a:xfrm>
          <a:prstGeom prst="rect">
            <a:avLst/>
          </a:prstGeom>
          <a:noFill/>
          <a:ln>
            <a:noFill/>
          </a:ln>
        </p:spPr>
      </p:pic>
      <p:pic>
        <p:nvPicPr>
          <p:cNvPr id="169" name="Google Shape;169;p17"/>
          <p:cNvPicPr preferRelativeResize="0"/>
          <p:nvPr/>
        </p:nvPicPr>
        <p:blipFill>
          <a:blip r:embed="rId4">
            <a:alphaModFix/>
          </a:blip>
          <a:stretch>
            <a:fillRect/>
          </a:stretch>
        </p:blipFill>
        <p:spPr>
          <a:xfrm>
            <a:off x="52250" y="4192050"/>
            <a:ext cx="3803599" cy="901050"/>
          </a:xfrm>
          <a:prstGeom prst="rect">
            <a:avLst/>
          </a:prstGeom>
          <a:noFill/>
          <a:ln>
            <a:noFill/>
          </a:ln>
        </p:spPr>
      </p:pic>
      <p:pic>
        <p:nvPicPr>
          <p:cNvPr id="170" name="Google Shape;170;p17"/>
          <p:cNvPicPr preferRelativeResize="0"/>
          <p:nvPr/>
        </p:nvPicPr>
        <p:blipFill>
          <a:blip r:embed="rId5">
            <a:alphaModFix/>
          </a:blip>
          <a:stretch>
            <a:fillRect/>
          </a:stretch>
        </p:blipFill>
        <p:spPr>
          <a:xfrm>
            <a:off x="3955999" y="152400"/>
            <a:ext cx="5035601" cy="2598370"/>
          </a:xfrm>
          <a:prstGeom prst="rect">
            <a:avLst/>
          </a:prstGeom>
          <a:noFill/>
          <a:ln>
            <a:noFill/>
          </a:ln>
        </p:spPr>
      </p:pic>
      <p:pic>
        <p:nvPicPr>
          <p:cNvPr id="171" name="Google Shape;171;p17"/>
          <p:cNvPicPr preferRelativeResize="0"/>
          <p:nvPr/>
        </p:nvPicPr>
        <p:blipFill>
          <a:blip r:embed="rId6">
            <a:alphaModFix/>
          </a:blip>
          <a:stretch>
            <a:fillRect/>
          </a:stretch>
        </p:blipFill>
        <p:spPr>
          <a:xfrm>
            <a:off x="3956000" y="2825700"/>
            <a:ext cx="5035601" cy="2196176"/>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360</Words>
  <Application>Microsoft Office PowerPoint</Application>
  <PresentationFormat>On-screen Show (16:9)</PresentationFormat>
  <Paragraphs>63</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Consolas</vt:lpstr>
      <vt:lpstr>Lato</vt:lpstr>
      <vt:lpstr>Arial</vt:lpstr>
      <vt:lpstr>Montserrat</vt:lpstr>
      <vt:lpstr>zeitung</vt:lpstr>
      <vt:lpstr>Focus</vt:lpstr>
      <vt:lpstr>Project-2 </vt:lpstr>
      <vt:lpstr> Dataset</vt:lpstr>
      <vt:lpstr> Our Approach </vt:lpstr>
      <vt:lpstr>Data stored in PostgresSQL</vt:lpstr>
      <vt:lpstr>PowerPoint Presentation</vt:lpstr>
      <vt:lpstr>PowerPoint Presentation</vt:lpstr>
      <vt:lpstr>PowerPoint Presentation</vt:lpstr>
      <vt:lpstr>PowerPoint Presentation</vt:lpstr>
      <vt:lpstr>PowerPoint Presentation</vt:lpstr>
      <vt:lpstr>D3 Visualization</vt:lpstr>
      <vt:lpstr>D3 Visualization</vt:lpstr>
      <vt:lpstr>D3 Visualization</vt:lpstr>
      <vt:lpstr>Plotly Visualization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Project-2</dc:title>
  <dc:creator>Hardeep Singh Chatha</dc:creator>
  <cp:lastModifiedBy>Jasjeet Kaur</cp:lastModifiedBy>
  <cp:revision>10</cp:revision>
  <dcterms:modified xsi:type="dcterms:W3CDTF">2022-03-24T07:44:25Z</dcterms:modified>
</cp:coreProperties>
</file>